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5"/>
  </p:notesMasterIdLst>
  <p:handoutMasterIdLst>
    <p:handoutMasterId r:id="rId46"/>
  </p:handoutMasterIdLst>
  <p:sldIdLst>
    <p:sldId id="256" r:id="rId2"/>
    <p:sldId id="257" r:id="rId3"/>
    <p:sldId id="306" r:id="rId4"/>
    <p:sldId id="258" r:id="rId5"/>
    <p:sldId id="259" r:id="rId6"/>
    <p:sldId id="304" r:id="rId7"/>
    <p:sldId id="260" r:id="rId8"/>
    <p:sldId id="261" r:id="rId9"/>
    <p:sldId id="262" r:id="rId10"/>
    <p:sldId id="263" r:id="rId11"/>
    <p:sldId id="265" r:id="rId12"/>
    <p:sldId id="307" r:id="rId13"/>
    <p:sldId id="267" r:id="rId14"/>
    <p:sldId id="295" r:id="rId15"/>
    <p:sldId id="296" r:id="rId16"/>
    <p:sldId id="269" r:id="rId17"/>
    <p:sldId id="273" r:id="rId18"/>
    <p:sldId id="271" r:id="rId19"/>
    <p:sldId id="272" r:id="rId20"/>
    <p:sldId id="274" r:id="rId21"/>
    <p:sldId id="300" r:id="rId22"/>
    <p:sldId id="297" r:id="rId23"/>
    <p:sldId id="276" r:id="rId24"/>
    <p:sldId id="279" r:id="rId25"/>
    <p:sldId id="280" r:id="rId26"/>
    <p:sldId id="278" r:id="rId27"/>
    <p:sldId id="282" r:id="rId28"/>
    <p:sldId id="283" r:id="rId29"/>
    <p:sldId id="284" r:id="rId30"/>
    <p:sldId id="270" r:id="rId31"/>
    <p:sldId id="286" r:id="rId32"/>
    <p:sldId id="288" r:id="rId33"/>
    <p:sldId id="289" r:id="rId34"/>
    <p:sldId id="290" r:id="rId35"/>
    <p:sldId id="308" r:id="rId36"/>
    <p:sldId id="292" r:id="rId37"/>
    <p:sldId id="293" r:id="rId38"/>
    <p:sldId id="299" r:id="rId39"/>
    <p:sldId id="291" r:id="rId40"/>
    <p:sldId id="303" r:id="rId41"/>
    <p:sldId id="305" r:id="rId42"/>
    <p:sldId id="298" r:id="rId43"/>
    <p:sldId id="310"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DB"/>
    <a:srgbClr val="F6F6F8"/>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984" y="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8" tIns="48324" rIns="96648" bIns="48324"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8" tIns="48324" rIns="96648" bIns="48324" rtlCol="0"/>
          <a:lstStyle>
            <a:lvl1pPr algn="r">
              <a:defRPr sz="1200"/>
            </a:lvl1pPr>
          </a:lstStyle>
          <a:p>
            <a:fld id="{D391E9F5-5553-419B-8919-76977BD26356}" type="datetimeFigureOut">
              <a:rPr lang="en-US" smtClean="0"/>
              <a:pPr/>
              <a:t>11/4/2022</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48" tIns="48324" rIns="96648" bIns="48324"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48" tIns="48324" rIns="96648" bIns="48324" rtlCol="0" anchor="b"/>
          <a:lstStyle>
            <a:lvl1pPr algn="r">
              <a:defRPr sz="1200"/>
            </a:lvl1pPr>
          </a:lstStyle>
          <a:p>
            <a:fld id="{5EE2396C-B520-409E-BA2A-9B1CD30BE580}" type="slidenum">
              <a:rPr lang="en-US" smtClean="0"/>
              <a:pPr/>
              <a:t>‹#›</a:t>
            </a:fld>
            <a:endParaRPr lang="en-US"/>
          </a:p>
        </p:txBody>
      </p:sp>
    </p:spTree>
    <p:extLst>
      <p:ext uri="{BB962C8B-B14F-4D97-AF65-F5344CB8AC3E}">
        <p14:creationId xmlns:p14="http://schemas.microsoft.com/office/powerpoint/2010/main" val="778043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8" tIns="48324" rIns="96648" bIns="48324"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8" tIns="48324" rIns="96648" bIns="48324" rtlCol="0"/>
          <a:lstStyle>
            <a:lvl1pPr algn="r">
              <a:defRPr sz="1200"/>
            </a:lvl1pPr>
          </a:lstStyle>
          <a:p>
            <a:fld id="{5E49A752-81E6-4C57-912F-1E6B3B5A6880}" type="datetimeFigureOut">
              <a:rPr lang="en-US" smtClean="0"/>
              <a:pPr/>
              <a:t>11/4/2022</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48" tIns="48324" rIns="96648" bIns="48324"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4" rIns="96648" bIns="483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48" tIns="48324" rIns="96648" bIns="48324"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48" tIns="48324" rIns="96648" bIns="48324" rtlCol="0" anchor="b"/>
          <a:lstStyle>
            <a:lvl1pPr algn="r">
              <a:defRPr sz="1200"/>
            </a:lvl1pPr>
          </a:lstStyle>
          <a:p>
            <a:fld id="{AE3A815D-278E-442F-9355-F82E0CF2EF09}" type="slidenum">
              <a:rPr lang="en-US" smtClean="0"/>
              <a:pPr/>
              <a:t>‹#›</a:t>
            </a:fld>
            <a:endParaRPr lang="en-US"/>
          </a:p>
        </p:txBody>
      </p:sp>
    </p:spTree>
    <p:extLst>
      <p:ext uri="{BB962C8B-B14F-4D97-AF65-F5344CB8AC3E}">
        <p14:creationId xmlns:p14="http://schemas.microsoft.com/office/powerpoint/2010/main" val="324266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3A815D-278E-442F-9355-F82E0CF2EF09}" type="slidenum">
              <a:rPr lang="en-US" smtClean="0"/>
              <a:pPr/>
              <a:t>1</a:t>
            </a:fld>
            <a:endParaRPr lang="en-US"/>
          </a:p>
        </p:txBody>
      </p:sp>
    </p:spTree>
    <p:extLst>
      <p:ext uri="{BB962C8B-B14F-4D97-AF65-F5344CB8AC3E}">
        <p14:creationId xmlns:p14="http://schemas.microsoft.com/office/powerpoint/2010/main" val="260140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3A815D-278E-442F-9355-F82E0CF2EF09}" type="slidenum">
              <a:rPr lang="en-US" smtClean="0"/>
              <a:pPr/>
              <a:t>30</a:t>
            </a:fld>
            <a:endParaRPr lang="en-US"/>
          </a:p>
        </p:txBody>
      </p:sp>
    </p:spTree>
    <p:extLst>
      <p:ext uri="{BB962C8B-B14F-4D97-AF65-F5344CB8AC3E}">
        <p14:creationId xmlns:p14="http://schemas.microsoft.com/office/powerpoint/2010/main" val="2992112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7F7F7"/>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5382568"/>
            <a:ext cx="2476500" cy="117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0" y="5906869"/>
            <a:ext cx="1291599" cy="79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0701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D458C2-8AD7-4897-949C-0FEEB85808AC}" type="datetimeFigureOut">
              <a:rPr lang="en-US" smtClean="0"/>
              <a:pPr/>
              <a:t>11/4/2022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C31C8E-03F9-468E-983D-9B5CA84B56CD}" type="slidenum">
              <a:rPr lang="en-US" smtClean="0"/>
              <a:pPr/>
              <a:t>‹#›</a:t>
            </a:fld>
            <a:endParaRPr lang="en-US"/>
          </a:p>
        </p:txBody>
      </p:sp>
    </p:spTree>
    <p:extLst>
      <p:ext uri="{BB962C8B-B14F-4D97-AF65-F5344CB8AC3E}">
        <p14:creationId xmlns:p14="http://schemas.microsoft.com/office/powerpoint/2010/main" val="119306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D458C2-8AD7-4897-949C-0FEEB85808AC}" type="datetimeFigureOut">
              <a:rPr lang="en-US" smtClean="0"/>
              <a:pPr/>
              <a:t>11/4/2022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C31C8E-03F9-468E-983D-9B5CA84B56CD}" type="slidenum">
              <a:rPr lang="en-US" smtClean="0"/>
              <a:pPr/>
              <a:t>‹#›</a:t>
            </a:fld>
            <a:endParaRPr lang="en-US"/>
          </a:p>
        </p:txBody>
      </p:sp>
    </p:spTree>
    <p:extLst>
      <p:ext uri="{BB962C8B-B14F-4D97-AF65-F5344CB8AC3E}">
        <p14:creationId xmlns:p14="http://schemas.microsoft.com/office/powerpoint/2010/main" val="208637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28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C31C8E-03F9-468E-983D-9B5CA84B56CD}" type="slidenum">
              <a:rPr lang="en-US" smtClean="0"/>
              <a:pPr/>
              <a:t>‹#›</a:t>
            </a:fld>
            <a:endParaRPr lang="en-US"/>
          </a:p>
        </p:txBody>
      </p:sp>
    </p:spTree>
    <p:extLst>
      <p:ext uri="{BB962C8B-B14F-4D97-AF65-F5344CB8AC3E}">
        <p14:creationId xmlns:p14="http://schemas.microsoft.com/office/powerpoint/2010/main" val="375423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D458C2-8AD7-4897-949C-0FEEB85808AC}" type="datetimeFigureOut">
              <a:rPr lang="en-US" smtClean="0"/>
              <a:pPr/>
              <a:t>11/4/2022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C31C8E-03F9-468E-983D-9B5CA84B56CD}" type="slidenum">
              <a:rPr lang="en-US" smtClean="0"/>
              <a:pPr/>
              <a:t>‹#›</a:t>
            </a:fld>
            <a:endParaRPr lang="en-US"/>
          </a:p>
        </p:txBody>
      </p:sp>
    </p:spTree>
    <p:extLst>
      <p:ext uri="{BB962C8B-B14F-4D97-AF65-F5344CB8AC3E}">
        <p14:creationId xmlns:p14="http://schemas.microsoft.com/office/powerpoint/2010/main" val="40144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6D458C2-8AD7-4897-949C-0FEEB85808AC}" type="datetimeFigureOut">
              <a:rPr lang="en-US" smtClean="0"/>
              <a:pPr/>
              <a:t>11/4/2022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C31C8E-03F9-468E-983D-9B5CA84B56CD}" type="slidenum">
              <a:rPr lang="en-US" smtClean="0"/>
              <a:pPr/>
              <a:t>‹#›</a:t>
            </a:fld>
            <a:endParaRPr lang="en-US"/>
          </a:p>
        </p:txBody>
      </p:sp>
    </p:spTree>
    <p:extLst>
      <p:ext uri="{BB962C8B-B14F-4D97-AF65-F5344CB8AC3E}">
        <p14:creationId xmlns:p14="http://schemas.microsoft.com/office/powerpoint/2010/main" val="76430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6D458C2-8AD7-4897-949C-0FEEB85808AC}" type="datetimeFigureOut">
              <a:rPr lang="en-US" smtClean="0"/>
              <a:pPr/>
              <a:t>11/4/2022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C31C8E-03F9-468E-983D-9B5CA84B56CD}" type="slidenum">
              <a:rPr lang="en-US" smtClean="0"/>
              <a:pPr/>
              <a:t>‹#›</a:t>
            </a:fld>
            <a:endParaRPr lang="en-US"/>
          </a:p>
        </p:txBody>
      </p:sp>
    </p:spTree>
    <p:extLst>
      <p:ext uri="{BB962C8B-B14F-4D97-AF65-F5344CB8AC3E}">
        <p14:creationId xmlns:p14="http://schemas.microsoft.com/office/powerpoint/2010/main" val="147842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6D458C2-8AD7-4897-949C-0FEEB85808AC}" type="datetimeFigureOut">
              <a:rPr lang="en-US" smtClean="0"/>
              <a:pPr/>
              <a:t>11/4/2022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C31C8E-03F9-468E-983D-9B5CA84B56CD}" type="slidenum">
              <a:rPr lang="en-US" smtClean="0"/>
              <a:pPr/>
              <a:t>‹#›</a:t>
            </a:fld>
            <a:endParaRPr lang="en-US"/>
          </a:p>
        </p:txBody>
      </p:sp>
    </p:spTree>
    <p:extLst>
      <p:ext uri="{BB962C8B-B14F-4D97-AF65-F5344CB8AC3E}">
        <p14:creationId xmlns:p14="http://schemas.microsoft.com/office/powerpoint/2010/main" val="14603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D458C2-8AD7-4897-949C-0FEEB85808AC}" type="datetimeFigureOut">
              <a:rPr lang="en-US" smtClean="0"/>
              <a:pPr/>
              <a:t>11/4/2022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C31C8E-03F9-468E-983D-9B5CA84B56CD}" type="slidenum">
              <a:rPr lang="en-US" smtClean="0"/>
              <a:pPr/>
              <a:t>‹#›</a:t>
            </a:fld>
            <a:endParaRPr lang="en-US"/>
          </a:p>
        </p:txBody>
      </p:sp>
    </p:spTree>
    <p:extLst>
      <p:ext uri="{BB962C8B-B14F-4D97-AF65-F5344CB8AC3E}">
        <p14:creationId xmlns:p14="http://schemas.microsoft.com/office/powerpoint/2010/main" val="165661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D458C2-8AD7-4897-949C-0FEEB85808AC}" type="datetimeFigureOut">
              <a:rPr lang="en-US" smtClean="0"/>
              <a:pPr/>
              <a:t>11/4/2022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C31C8E-03F9-468E-983D-9B5CA84B56CD}" type="slidenum">
              <a:rPr lang="en-US" smtClean="0"/>
              <a:pPr/>
              <a:t>‹#›</a:t>
            </a:fld>
            <a:endParaRPr lang="en-US"/>
          </a:p>
        </p:txBody>
      </p:sp>
    </p:spTree>
    <p:extLst>
      <p:ext uri="{BB962C8B-B14F-4D97-AF65-F5344CB8AC3E}">
        <p14:creationId xmlns:p14="http://schemas.microsoft.com/office/powerpoint/2010/main" val="40392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92549" y="5906869"/>
            <a:ext cx="1570838" cy="798731"/>
          </a:xfrm>
          <a:prstGeom prst="rect">
            <a:avLst/>
          </a:prstGeom>
        </p:spPr>
      </p:pic>
      <p:sp>
        <p:nvSpPr>
          <p:cNvPr id="10" name="TextBox 9"/>
          <p:cNvSpPr txBox="1"/>
          <p:nvPr userDrawn="1"/>
        </p:nvSpPr>
        <p:spPr>
          <a:xfrm>
            <a:off x="1905000" y="6096000"/>
            <a:ext cx="3200400" cy="461665"/>
          </a:xfrm>
          <a:prstGeom prst="rect">
            <a:avLst/>
          </a:prstGeom>
          <a:noFill/>
        </p:spPr>
        <p:txBody>
          <a:bodyPr wrap="square" rtlCol="0">
            <a:spAutoFit/>
          </a:bodyPr>
          <a:lstStyle/>
          <a:p>
            <a:r>
              <a:rPr lang="en-US" sz="1200" dirty="0">
                <a:latin typeface="Cambria" panose="02040503050406030204" pitchFamily="18" charset="0"/>
                <a:ea typeface="Cambria" panose="02040503050406030204" pitchFamily="18" charset="0"/>
              </a:rPr>
              <a:t>Prospect Heights Public Library</a:t>
            </a:r>
          </a:p>
          <a:p>
            <a:r>
              <a:rPr lang="en-US" sz="1200" dirty="0">
                <a:latin typeface="Cambria" panose="02040503050406030204" pitchFamily="18" charset="0"/>
                <a:ea typeface="Cambria" panose="02040503050406030204" pitchFamily="18" charset="0"/>
              </a:rPr>
              <a:t>Oct 28, 2022</a:t>
            </a:r>
          </a:p>
        </p:txBody>
      </p:sp>
      <p:pic>
        <p:nvPicPr>
          <p:cNvPr id="12"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72200" y="6096000"/>
            <a:ext cx="98576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139608" y="5659760"/>
            <a:ext cx="1890092" cy="89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flipH="1">
            <a:off x="1680201" y="296840"/>
            <a:ext cx="1291599" cy="79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r="10632"/>
          <a:stretch/>
        </p:blipFill>
        <p:spPr bwMode="auto">
          <a:xfrm>
            <a:off x="113561" y="76200"/>
            <a:ext cx="1562840" cy="133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userDrawn="1"/>
        </p:nvSpPr>
        <p:spPr>
          <a:xfrm>
            <a:off x="3200400" y="296840"/>
            <a:ext cx="5638800" cy="769441"/>
          </a:xfrm>
          <a:prstGeom prst="rect">
            <a:avLst/>
          </a:prstGeom>
          <a:noFill/>
        </p:spPr>
        <p:txBody>
          <a:bodyPr wrap="square" rtlCol="0">
            <a:spAutoFit/>
          </a:bodyPr>
          <a:lstStyle/>
          <a:p>
            <a:r>
              <a:rPr lang="en-US" sz="2400" b="1" dirty="0">
                <a:solidFill>
                  <a:srgbClr val="0070C0"/>
                </a:solidFill>
                <a:latin typeface="Cambria" panose="02040503050406030204" pitchFamily="18" charset="0"/>
                <a:ea typeface="Cambria" panose="02040503050406030204" pitchFamily="18" charset="0"/>
              </a:rPr>
              <a:t>Medicare Supplement Insurance</a:t>
            </a:r>
            <a:br>
              <a:rPr lang="en-US" sz="2400" b="1" dirty="0">
                <a:solidFill>
                  <a:srgbClr val="0070C0"/>
                </a:solidFill>
                <a:latin typeface="Cambria" panose="02040503050406030204" pitchFamily="18" charset="0"/>
                <a:ea typeface="Cambria" panose="02040503050406030204" pitchFamily="18" charset="0"/>
              </a:rPr>
            </a:br>
            <a:r>
              <a:rPr lang="en-US" sz="2000" b="0" dirty="0">
                <a:solidFill>
                  <a:srgbClr val="0070C0"/>
                </a:solidFill>
                <a:latin typeface="Cambria" panose="02040503050406030204" pitchFamily="18" charset="0"/>
                <a:ea typeface="Cambria" panose="02040503050406030204" pitchFamily="18" charset="0"/>
              </a:rPr>
              <a:t>How to Pick the Right Plan &amp; Get the Best Rate</a:t>
            </a:r>
          </a:p>
        </p:txBody>
      </p:sp>
      <p:cxnSp>
        <p:nvCxnSpPr>
          <p:cNvPr id="17" name="Straight Connector 16"/>
          <p:cNvCxnSpPr/>
          <p:nvPr userDrawn="1"/>
        </p:nvCxnSpPr>
        <p:spPr>
          <a:xfrm>
            <a:off x="2727960" y="1066800"/>
            <a:ext cx="6035040" cy="0"/>
          </a:xfrm>
          <a:prstGeom prst="line">
            <a:avLst/>
          </a:prstGeom>
          <a:ln>
            <a:solidFill>
              <a:srgbClr val="5FA4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80193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shiptacenter.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8"/>
        </a:solidFill>
        <a:effectLst/>
      </p:bgPr>
    </p:bg>
    <p:spTree>
      <p:nvGrpSpPr>
        <p:cNvPr id="1" name=""/>
        <p:cNvGrpSpPr/>
        <p:nvPr/>
      </p:nvGrpSpPr>
      <p:grpSpPr>
        <a:xfrm>
          <a:off x="0" y="0"/>
          <a:ext cx="0" cy="0"/>
          <a:chOff x="0" y="0"/>
          <a:chExt cx="0" cy="0"/>
        </a:xfrm>
      </p:grpSpPr>
      <p:sp>
        <p:nvSpPr>
          <p:cNvPr id="12" name="TextBox 11"/>
          <p:cNvSpPr txBox="1"/>
          <p:nvPr/>
        </p:nvSpPr>
        <p:spPr>
          <a:xfrm>
            <a:off x="0" y="0"/>
            <a:ext cx="9144000" cy="6858000"/>
          </a:xfrm>
          <a:prstGeom prst="rect">
            <a:avLst/>
          </a:prstGeom>
          <a:solidFill>
            <a:srgbClr val="F6F6F8"/>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228601" y="304800"/>
            <a:ext cx="8875776" cy="175432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390" t="4902" r="7316" b="28429"/>
          <a:stretch/>
        </p:blipFill>
        <p:spPr>
          <a:xfrm>
            <a:off x="2622449" y="1752600"/>
            <a:ext cx="6445352" cy="4724400"/>
          </a:xfrm>
          <a:prstGeom prst="rect">
            <a:avLst/>
          </a:prstGeom>
          <a:effectLst>
            <a:softEdge rad="127000"/>
          </a:effectLst>
        </p:spPr>
      </p:pic>
      <p:sp>
        <p:nvSpPr>
          <p:cNvPr id="2" name="Title 1"/>
          <p:cNvSpPr>
            <a:spLocks noGrp="1"/>
          </p:cNvSpPr>
          <p:nvPr>
            <p:ph type="ctrTitle" idx="4294967295"/>
          </p:nvPr>
        </p:nvSpPr>
        <p:spPr>
          <a:xfrm>
            <a:off x="76199" y="358775"/>
            <a:ext cx="8991601" cy="1470025"/>
          </a:xfrm>
          <a:prstGeom prst="rect">
            <a:avLst/>
          </a:prstGeom>
        </p:spPr>
        <p:txBody>
          <a:bodyPr>
            <a:noAutofit/>
          </a:bodyPr>
          <a:lstStyle/>
          <a:p>
            <a:r>
              <a:rPr lang="en-US" sz="4500" b="1" dirty="0">
                <a:solidFill>
                  <a:srgbClr val="0070C0"/>
                </a:solidFill>
                <a:latin typeface="Cambria" panose="02040503050406030204" pitchFamily="18" charset="0"/>
                <a:ea typeface="Cambria" panose="02040503050406030204" pitchFamily="18" charset="0"/>
              </a:rPr>
              <a:t>Medicare Supplement Insurance</a:t>
            </a:r>
            <a:br>
              <a:rPr lang="en-US" sz="4500" b="1" dirty="0">
                <a:solidFill>
                  <a:srgbClr val="0070C0"/>
                </a:solidFill>
                <a:latin typeface="Cambria" panose="02040503050406030204" pitchFamily="18" charset="0"/>
                <a:ea typeface="Cambria" panose="02040503050406030204" pitchFamily="18" charset="0"/>
              </a:rPr>
            </a:br>
            <a:r>
              <a:rPr lang="en-US" sz="3200" b="1" dirty="0">
                <a:solidFill>
                  <a:srgbClr val="0070C0"/>
                </a:solidFill>
                <a:latin typeface="Cambria" panose="02040503050406030204" pitchFamily="18" charset="0"/>
                <a:ea typeface="Cambria" panose="02040503050406030204" pitchFamily="18" charset="0"/>
              </a:rPr>
              <a:t>How to Pick the Right Plan &amp; Get the Best Rate</a:t>
            </a:r>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66114" y="5709102"/>
            <a:ext cx="1715086" cy="872078"/>
          </a:xfrm>
          <a:prstGeom prst="rect">
            <a:avLst/>
          </a:prstGeom>
        </p:spPr>
      </p:pic>
      <p:sp>
        <p:nvSpPr>
          <p:cNvPr id="6" name="Title 1"/>
          <p:cNvSpPr txBox="1">
            <a:spLocks/>
          </p:cNvSpPr>
          <p:nvPr/>
        </p:nvSpPr>
        <p:spPr>
          <a:xfrm>
            <a:off x="228600" y="1828800"/>
            <a:ext cx="3048000" cy="2895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0070C0"/>
                </a:solidFill>
                <a:latin typeface="Cambria" panose="02040503050406030204" pitchFamily="18" charset="0"/>
                <a:ea typeface="Cambria" panose="02040503050406030204" pitchFamily="18" charset="0"/>
              </a:rPr>
              <a:t>… and we’ll share a few </a:t>
            </a:r>
            <a:r>
              <a:rPr lang="en-US" sz="2800" b="1" dirty="0">
                <a:solidFill>
                  <a:srgbClr val="0070C0"/>
                </a:solidFill>
                <a:latin typeface="Cambria" panose="02040503050406030204" pitchFamily="18" charset="0"/>
                <a:ea typeface="Cambria" panose="02040503050406030204" pitchFamily="18" charset="0"/>
              </a:rPr>
              <a:t>Medigap Secrets </a:t>
            </a:r>
            <a:r>
              <a:rPr lang="en-US" sz="2800" dirty="0">
                <a:solidFill>
                  <a:srgbClr val="0070C0"/>
                </a:solidFill>
                <a:latin typeface="Cambria" panose="02040503050406030204" pitchFamily="18" charset="0"/>
                <a:ea typeface="Cambria" panose="02040503050406030204" pitchFamily="18" charset="0"/>
              </a:rPr>
              <a:t>that might save you a bunch of money too!</a:t>
            </a:r>
          </a:p>
        </p:txBody>
      </p:sp>
    </p:spTree>
    <p:extLst>
      <p:ext uri="{BB962C8B-B14F-4D97-AF65-F5344CB8AC3E}">
        <p14:creationId xmlns:p14="http://schemas.microsoft.com/office/powerpoint/2010/main" val="30488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00" t="12067" r="36000" b="22600"/>
          <a:stretch/>
        </p:blipFill>
        <p:spPr>
          <a:xfrm>
            <a:off x="0" y="0"/>
            <a:ext cx="5794310"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38" t="12067" r="36000" b="22600"/>
          <a:stretch/>
        </p:blipFill>
        <p:spPr>
          <a:xfrm flipH="1">
            <a:off x="5794310" y="0"/>
            <a:ext cx="3349690" cy="6858000"/>
          </a:xfrm>
          <a:prstGeom prst="rect">
            <a:avLst/>
          </a:prstGeom>
        </p:spPr>
      </p:pic>
      <p:sp>
        <p:nvSpPr>
          <p:cNvPr id="5" name="TextBox 4"/>
          <p:cNvSpPr txBox="1"/>
          <p:nvPr/>
        </p:nvSpPr>
        <p:spPr>
          <a:xfrm>
            <a:off x="3124200" y="1219200"/>
            <a:ext cx="5562600" cy="3416320"/>
          </a:xfrm>
          <a:prstGeom prst="rect">
            <a:avLst/>
          </a:prstGeom>
          <a:noFill/>
        </p:spPr>
        <p:txBody>
          <a:bodyPr wrap="square" rtlCol="0">
            <a:spAutoFit/>
          </a:bodyPr>
          <a:lstStyle/>
          <a:p>
            <a:r>
              <a:rPr lang="en-US" sz="5400" b="1" dirty="0">
                <a:latin typeface="Cambria" panose="02040503050406030204" pitchFamily="18" charset="0"/>
                <a:ea typeface="Cambria" panose="02040503050406030204" pitchFamily="18" charset="0"/>
              </a:rPr>
              <a:t>SO, YOU MIGHT THINK YOU’RE TOTALLY “COVERED”… </a:t>
            </a:r>
          </a:p>
        </p:txBody>
      </p:sp>
    </p:spTree>
    <p:extLst>
      <p:ext uri="{BB962C8B-B14F-4D97-AF65-F5344CB8AC3E}">
        <p14:creationId xmlns:p14="http://schemas.microsoft.com/office/powerpoint/2010/main" val="1750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885890"/>
            <a:ext cx="7620000" cy="2062103"/>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Medicare </a:t>
            </a:r>
            <a:r>
              <a:rPr lang="en-US" sz="3200" b="1" dirty="0">
                <a:latin typeface="Cambria" panose="02040503050406030204" pitchFamily="18" charset="0"/>
                <a:ea typeface="Cambria" panose="02040503050406030204" pitchFamily="18" charset="0"/>
              </a:rPr>
              <a:t>DOES NOT </a:t>
            </a:r>
            <a:r>
              <a:rPr lang="en-US" sz="3200" dirty="0">
                <a:latin typeface="Cambria" panose="02040503050406030204" pitchFamily="18" charset="0"/>
                <a:ea typeface="Cambria" panose="02040503050406030204" pitchFamily="18" charset="0"/>
              </a:rPr>
              <a:t>cover all of the costs associated with hospital and medical insurance, and it </a:t>
            </a:r>
            <a:r>
              <a:rPr lang="en-US" sz="3200" b="1" dirty="0">
                <a:latin typeface="Cambria" panose="02040503050406030204" pitchFamily="18" charset="0"/>
                <a:ea typeface="Cambria" panose="02040503050406030204" pitchFamily="18" charset="0"/>
              </a:rPr>
              <a:t>DOES NOT </a:t>
            </a:r>
            <a:r>
              <a:rPr lang="en-US" sz="3200" dirty="0">
                <a:latin typeface="Cambria" panose="02040503050406030204" pitchFamily="18" charset="0"/>
                <a:ea typeface="Cambria" panose="02040503050406030204" pitchFamily="18" charset="0"/>
              </a:rPr>
              <a:t>include prescription drug coverage.</a:t>
            </a:r>
          </a:p>
        </p:txBody>
      </p:sp>
    </p:spTree>
    <p:extLst>
      <p:ext uri="{BB962C8B-B14F-4D97-AF65-F5344CB8AC3E}">
        <p14:creationId xmlns:p14="http://schemas.microsoft.com/office/powerpoint/2010/main" val="336367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29380"/>
            <a:ext cx="8229600" cy="523220"/>
          </a:xfrm>
          <a:prstGeom prst="rect">
            <a:avLst/>
          </a:prstGeom>
          <a:noFill/>
        </p:spPr>
        <p:txBody>
          <a:bodyPr wrap="square" rtlCol="0">
            <a:spAutoFit/>
          </a:bodyPr>
          <a:lstStyle/>
          <a:p>
            <a:r>
              <a:rPr lang="en-US" sz="2800" b="1" dirty="0">
                <a:solidFill>
                  <a:srgbClr val="0070C0"/>
                </a:solidFill>
                <a:latin typeface="Cambria" panose="02040503050406030204" pitchFamily="18" charset="0"/>
                <a:ea typeface="Cambria" panose="02040503050406030204" pitchFamily="18" charset="0"/>
              </a:rPr>
              <a:t>MEDICARE OUT OF POCKET COSTS FOR 2022</a:t>
            </a:r>
          </a:p>
        </p:txBody>
      </p:sp>
      <p:cxnSp>
        <p:nvCxnSpPr>
          <p:cNvPr id="4" name="Straight Connector 3"/>
          <p:cNvCxnSpPr/>
          <p:nvPr/>
        </p:nvCxnSpPr>
        <p:spPr>
          <a:xfrm>
            <a:off x="533400" y="1676400"/>
            <a:ext cx="7239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1676400"/>
            <a:ext cx="807720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Without Medigap, these are some of the out-of-pocket costs you may need to pay</a:t>
            </a:r>
          </a:p>
        </p:txBody>
      </p:sp>
      <p:sp>
        <p:nvSpPr>
          <p:cNvPr id="6" name="TextBox 5"/>
          <p:cNvSpPr txBox="1"/>
          <p:nvPr/>
        </p:nvSpPr>
        <p:spPr>
          <a:xfrm>
            <a:off x="533400" y="2133600"/>
            <a:ext cx="1828800" cy="181588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pPr algn="ctr"/>
            <a:r>
              <a:rPr lang="en-US" sz="1200" dirty="0">
                <a:solidFill>
                  <a:schemeClr val="bg1"/>
                </a:solidFill>
              </a:rPr>
              <a:t>PART A</a:t>
            </a:r>
          </a:p>
          <a:p>
            <a:pPr algn="ctr"/>
            <a:r>
              <a:rPr lang="en-US" sz="2400" b="1" dirty="0">
                <a:solidFill>
                  <a:schemeClr val="bg1"/>
                </a:solidFill>
                <a:latin typeface="Cambria" panose="02040503050406030204" pitchFamily="18" charset="0"/>
                <a:ea typeface="Cambria" panose="02040503050406030204" pitchFamily="18" charset="0"/>
              </a:rPr>
              <a:t>Hospital Deductible</a:t>
            </a:r>
          </a:p>
          <a:p>
            <a:pPr algn="ctr"/>
            <a:r>
              <a:rPr lang="en-US" sz="1200" dirty="0">
                <a:solidFill>
                  <a:schemeClr val="bg1"/>
                </a:solidFill>
              </a:rPr>
              <a:t>(days 1-60)</a:t>
            </a:r>
          </a:p>
          <a:p>
            <a:pPr algn="ctr"/>
            <a:r>
              <a:rPr lang="en-US" sz="4000" b="1" spc="-150" dirty="0">
                <a:solidFill>
                  <a:schemeClr val="bg1"/>
                </a:solidFill>
                <a:latin typeface="Cambria" panose="02040503050406030204" pitchFamily="18" charset="0"/>
                <a:ea typeface="Cambria" panose="02040503050406030204" pitchFamily="18" charset="0"/>
              </a:rPr>
              <a:t>$1,600</a:t>
            </a:r>
          </a:p>
        </p:txBody>
      </p:sp>
      <p:sp>
        <p:nvSpPr>
          <p:cNvPr id="7" name="TextBox 6"/>
          <p:cNvSpPr txBox="1"/>
          <p:nvPr/>
        </p:nvSpPr>
        <p:spPr>
          <a:xfrm>
            <a:off x="2621280" y="2133599"/>
            <a:ext cx="1828800" cy="1785104"/>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txBody>
          <a:bodyPr wrap="square" rtlCol="0">
            <a:spAutoFit/>
          </a:bodyPr>
          <a:lstStyle/>
          <a:p>
            <a:pPr algn="ctr"/>
            <a:r>
              <a:rPr lang="en-US" sz="1200" dirty="0">
                <a:solidFill>
                  <a:srgbClr val="0070C0"/>
                </a:solidFill>
              </a:rPr>
              <a:t>PART B</a:t>
            </a:r>
          </a:p>
          <a:p>
            <a:pPr algn="ctr"/>
            <a:r>
              <a:rPr lang="en-US" sz="2500" b="1" dirty="0">
                <a:solidFill>
                  <a:srgbClr val="0070C0"/>
                </a:solidFill>
                <a:latin typeface="Cambria" panose="02040503050406030204" pitchFamily="18" charset="0"/>
                <a:ea typeface="Cambria" panose="02040503050406030204" pitchFamily="18" charset="0"/>
              </a:rPr>
              <a:t>Annual Deductible</a:t>
            </a:r>
          </a:p>
          <a:p>
            <a:pPr algn="ctr"/>
            <a:r>
              <a:rPr lang="en-US" sz="4000" b="1" spc="-150" dirty="0">
                <a:solidFill>
                  <a:srgbClr val="92D050"/>
                </a:solidFill>
                <a:latin typeface="Cambria" panose="02040503050406030204" pitchFamily="18" charset="0"/>
                <a:ea typeface="Cambria" panose="02040503050406030204" pitchFamily="18" charset="0"/>
              </a:rPr>
              <a:t>$233</a:t>
            </a:r>
            <a:r>
              <a:rPr lang="en-US" sz="1000" b="1" spc="-150" dirty="0">
                <a:solidFill>
                  <a:srgbClr val="92D050"/>
                </a:solidFill>
                <a:latin typeface="Cambria" panose="02040503050406030204" pitchFamily="18" charset="0"/>
                <a:ea typeface="Cambria" panose="02040503050406030204" pitchFamily="18" charset="0"/>
              </a:rPr>
              <a:t> </a:t>
            </a:r>
            <a:r>
              <a:rPr lang="en-US" sz="800" b="1" dirty="0">
                <a:solidFill>
                  <a:srgbClr val="92D050"/>
                </a:solidFill>
              </a:rPr>
              <a:t>PER YEAR</a:t>
            </a:r>
          </a:p>
          <a:p>
            <a:pPr algn="ctr"/>
            <a:endParaRPr lang="en-US" sz="800" b="1" dirty="0">
              <a:solidFill>
                <a:srgbClr val="92D050"/>
              </a:solidFill>
            </a:endParaRPr>
          </a:p>
        </p:txBody>
      </p:sp>
      <p:sp>
        <p:nvSpPr>
          <p:cNvPr id="8" name="TextBox 7"/>
          <p:cNvSpPr txBox="1"/>
          <p:nvPr/>
        </p:nvSpPr>
        <p:spPr>
          <a:xfrm>
            <a:off x="4724400" y="2133600"/>
            <a:ext cx="1828800" cy="1737360"/>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pPr algn="ctr"/>
            <a:r>
              <a:rPr lang="en-US" sz="1200" i="1" dirty="0">
                <a:solidFill>
                  <a:schemeClr val="bg1"/>
                </a:solidFill>
              </a:rPr>
              <a:t>MOST </a:t>
            </a:r>
            <a:r>
              <a:rPr lang="en-US" sz="1200" dirty="0">
                <a:solidFill>
                  <a:schemeClr val="bg1"/>
                </a:solidFill>
              </a:rPr>
              <a:t> </a:t>
            </a:r>
            <a:r>
              <a:rPr lang="en-US" sz="1600" b="1" dirty="0">
                <a:solidFill>
                  <a:schemeClr val="bg1"/>
                </a:solidFill>
              </a:rPr>
              <a:t>Outpatient Services &amp; Medical Supplies</a:t>
            </a:r>
            <a:endParaRPr lang="en-US" sz="1600" b="1" dirty="0">
              <a:solidFill>
                <a:schemeClr val="bg1"/>
              </a:solidFill>
              <a:latin typeface="Cambria" panose="02040503050406030204" pitchFamily="18" charset="0"/>
              <a:ea typeface="Cambria" panose="02040503050406030204" pitchFamily="18" charset="0"/>
            </a:endParaRPr>
          </a:p>
          <a:p>
            <a:pPr algn="ctr"/>
            <a:r>
              <a:rPr lang="en-US" sz="4000" b="1" spc="-150" dirty="0">
                <a:solidFill>
                  <a:schemeClr val="bg1"/>
                </a:solidFill>
                <a:latin typeface="Cambria" panose="02040503050406030204" pitchFamily="18" charset="0"/>
                <a:ea typeface="Cambria" panose="02040503050406030204" pitchFamily="18" charset="0"/>
              </a:rPr>
              <a:t>20%</a:t>
            </a:r>
            <a:r>
              <a:rPr lang="en-US" sz="1000" dirty="0">
                <a:solidFill>
                  <a:schemeClr val="bg1"/>
                </a:solidFill>
              </a:rPr>
              <a:t> </a:t>
            </a:r>
          </a:p>
          <a:p>
            <a:pPr algn="ctr"/>
            <a:r>
              <a:rPr lang="en-US" sz="1000" i="1" dirty="0">
                <a:solidFill>
                  <a:schemeClr val="bg1"/>
                </a:solidFill>
              </a:rPr>
              <a:t>of the total amount </a:t>
            </a:r>
          </a:p>
          <a:p>
            <a:pPr algn="ctr"/>
            <a:r>
              <a:rPr lang="en-US" sz="1000" i="1" dirty="0">
                <a:solidFill>
                  <a:schemeClr val="bg1"/>
                </a:solidFill>
              </a:rPr>
              <a:t>Medicare approves</a:t>
            </a:r>
          </a:p>
        </p:txBody>
      </p:sp>
      <p:sp>
        <p:nvSpPr>
          <p:cNvPr id="9" name="TextBox 8"/>
          <p:cNvSpPr txBox="1"/>
          <p:nvPr/>
        </p:nvSpPr>
        <p:spPr>
          <a:xfrm>
            <a:off x="533400" y="4053838"/>
            <a:ext cx="1828800" cy="1723549"/>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txBody>
          <a:bodyPr wrap="square" rtlCol="0">
            <a:spAutoFit/>
          </a:bodyPr>
          <a:lstStyle/>
          <a:p>
            <a:pPr algn="ctr"/>
            <a:endParaRPr lang="en-US" sz="1200" dirty="0">
              <a:solidFill>
                <a:srgbClr val="0070C0"/>
              </a:solidFill>
            </a:endParaRPr>
          </a:p>
          <a:p>
            <a:pPr algn="ctr"/>
            <a:r>
              <a:rPr lang="en-US" sz="1200" dirty="0">
                <a:solidFill>
                  <a:srgbClr val="0070C0"/>
                </a:solidFill>
              </a:rPr>
              <a:t>PART A</a:t>
            </a:r>
          </a:p>
          <a:p>
            <a:pPr algn="ctr"/>
            <a:r>
              <a:rPr lang="en-US" sz="2000" b="1" spc="-100" dirty="0">
                <a:solidFill>
                  <a:srgbClr val="0070C0"/>
                </a:solidFill>
                <a:latin typeface="Cambria" panose="02040503050406030204" pitchFamily="18" charset="0"/>
                <a:ea typeface="Cambria" panose="02040503050406030204" pitchFamily="18" charset="0"/>
              </a:rPr>
              <a:t>Hospitalization</a:t>
            </a:r>
          </a:p>
          <a:p>
            <a:pPr algn="ctr"/>
            <a:r>
              <a:rPr lang="en-US" sz="1200" dirty="0">
                <a:solidFill>
                  <a:srgbClr val="0070C0"/>
                </a:solidFill>
              </a:rPr>
              <a:t>(days 61-90)</a:t>
            </a:r>
          </a:p>
          <a:p>
            <a:pPr algn="ctr"/>
            <a:r>
              <a:rPr lang="en-US" sz="4000" b="1" spc="-150" dirty="0">
                <a:solidFill>
                  <a:srgbClr val="92D050"/>
                </a:solidFill>
                <a:latin typeface="Cambria" panose="02040503050406030204" pitchFamily="18" charset="0"/>
                <a:ea typeface="Cambria" panose="02040503050406030204" pitchFamily="18" charset="0"/>
              </a:rPr>
              <a:t>$400</a:t>
            </a:r>
            <a:endParaRPr lang="en-US" sz="1000" b="1" spc="-150" dirty="0">
              <a:solidFill>
                <a:srgbClr val="92D050"/>
              </a:solidFill>
              <a:latin typeface="Cambria" panose="02040503050406030204" pitchFamily="18" charset="0"/>
              <a:ea typeface="Cambria" panose="02040503050406030204" pitchFamily="18" charset="0"/>
            </a:endParaRPr>
          </a:p>
          <a:p>
            <a:pPr algn="ctr"/>
            <a:r>
              <a:rPr lang="en-US" sz="1000" dirty="0">
                <a:solidFill>
                  <a:srgbClr val="92D050"/>
                </a:solidFill>
              </a:rPr>
              <a:t>PER DAY</a:t>
            </a:r>
          </a:p>
        </p:txBody>
      </p:sp>
      <p:sp>
        <p:nvSpPr>
          <p:cNvPr id="11" name="TextBox 10"/>
          <p:cNvSpPr txBox="1"/>
          <p:nvPr/>
        </p:nvSpPr>
        <p:spPr>
          <a:xfrm>
            <a:off x="6797040" y="2133600"/>
            <a:ext cx="1828800" cy="1737360"/>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txBody>
          <a:bodyPr wrap="square" rtlCol="0">
            <a:spAutoFit/>
          </a:bodyPr>
          <a:lstStyle/>
          <a:p>
            <a:pPr algn="ctr"/>
            <a:r>
              <a:rPr lang="en-US" sz="1600" dirty="0">
                <a:solidFill>
                  <a:srgbClr val="0070C0"/>
                </a:solidFill>
              </a:rPr>
              <a:t>PART B</a:t>
            </a:r>
          </a:p>
          <a:p>
            <a:pPr algn="ctr">
              <a:lnSpc>
                <a:spcPts val="2400"/>
              </a:lnSpc>
            </a:pPr>
            <a:r>
              <a:rPr lang="en-US" sz="2400" b="1" dirty="0">
                <a:solidFill>
                  <a:srgbClr val="0070C0"/>
                </a:solidFill>
                <a:latin typeface="Cambria" panose="02040503050406030204" pitchFamily="18" charset="0"/>
                <a:ea typeface="Cambria" panose="02040503050406030204" pitchFamily="18" charset="0"/>
              </a:rPr>
              <a:t>Monthly Premium</a:t>
            </a:r>
          </a:p>
          <a:p>
            <a:pPr algn="ctr"/>
            <a:r>
              <a:rPr lang="en-US" sz="3200" b="1" spc="-300" dirty="0">
                <a:solidFill>
                  <a:srgbClr val="92D050"/>
                </a:solidFill>
                <a:latin typeface="Cambria" panose="02040503050406030204" pitchFamily="18" charset="0"/>
                <a:ea typeface="Cambria" panose="02040503050406030204" pitchFamily="18" charset="0"/>
              </a:rPr>
              <a:t>$170.10+</a:t>
            </a:r>
            <a:r>
              <a:rPr lang="en-US" sz="3600" b="1" spc="-150" dirty="0">
                <a:solidFill>
                  <a:srgbClr val="92D050"/>
                </a:solidFill>
                <a:latin typeface="Cambria" panose="02040503050406030204" pitchFamily="18" charset="0"/>
                <a:ea typeface="Cambria" panose="02040503050406030204" pitchFamily="18" charset="0"/>
              </a:rPr>
              <a:t> </a:t>
            </a:r>
            <a:r>
              <a:rPr lang="en-US" sz="1100" dirty="0">
                <a:solidFill>
                  <a:srgbClr val="0070C0"/>
                </a:solidFill>
                <a:latin typeface="+mj-lt"/>
                <a:ea typeface="Cambria" panose="02040503050406030204" pitchFamily="18" charset="0"/>
              </a:rPr>
              <a:t>depends on your income</a:t>
            </a:r>
            <a:endParaRPr lang="en-US" sz="1100" dirty="0">
              <a:solidFill>
                <a:srgbClr val="0070C0"/>
              </a:solidFill>
              <a:latin typeface="+mj-lt"/>
            </a:endParaRPr>
          </a:p>
        </p:txBody>
      </p:sp>
      <p:sp>
        <p:nvSpPr>
          <p:cNvPr id="13" name="TextBox 12"/>
          <p:cNvSpPr txBox="1"/>
          <p:nvPr/>
        </p:nvSpPr>
        <p:spPr>
          <a:xfrm>
            <a:off x="2621280" y="4053840"/>
            <a:ext cx="1828800" cy="1723549"/>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pPr algn="ctr"/>
            <a:endParaRPr lang="en-US" sz="900" dirty="0">
              <a:solidFill>
                <a:schemeClr val="bg1"/>
              </a:solidFill>
            </a:endParaRPr>
          </a:p>
          <a:p>
            <a:pPr algn="ctr"/>
            <a:r>
              <a:rPr lang="en-US" sz="1200" dirty="0">
                <a:solidFill>
                  <a:schemeClr val="bg1"/>
                </a:solidFill>
              </a:rPr>
              <a:t>PART A</a:t>
            </a:r>
          </a:p>
          <a:p>
            <a:pPr algn="ctr"/>
            <a:r>
              <a:rPr lang="en-US" sz="2000" b="1" spc="-100" dirty="0">
                <a:solidFill>
                  <a:schemeClr val="bg1"/>
                </a:solidFill>
                <a:latin typeface="Cambria" panose="02040503050406030204" pitchFamily="18" charset="0"/>
                <a:ea typeface="Cambria" panose="02040503050406030204" pitchFamily="18" charset="0"/>
              </a:rPr>
              <a:t>Hospitalization</a:t>
            </a:r>
          </a:p>
          <a:p>
            <a:pPr algn="ctr"/>
            <a:r>
              <a:rPr lang="en-US" sz="1200" dirty="0">
                <a:solidFill>
                  <a:schemeClr val="bg1"/>
                </a:solidFill>
              </a:rPr>
              <a:t>(days 91-150)</a:t>
            </a:r>
          </a:p>
          <a:p>
            <a:pPr algn="ctr"/>
            <a:r>
              <a:rPr lang="en-US" sz="4000" b="1" spc="-150" dirty="0">
                <a:solidFill>
                  <a:schemeClr val="bg1"/>
                </a:solidFill>
                <a:latin typeface="Cambria" panose="02040503050406030204" pitchFamily="18" charset="0"/>
                <a:ea typeface="Cambria" panose="02040503050406030204" pitchFamily="18" charset="0"/>
              </a:rPr>
              <a:t>$800</a:t>
            </a:r>
            <a:r>
              <a:rPr lang="en-US" sz="1000" b="1" spc="-150" dirty="0">
                <a:solidFill>
                  <a:schemeClr val="bg1"/>
                </a:solidFill>
                <a:latin typeface="Cambria" panose="02040503050406030204" pitchFamily="18" charset="0"/>
                <a:ea typeface="Cambria" panose="02040503050406030204" pitchFamily="18" charset="0"/>
              </a:rPr>
              <a:t> </a:t>
            </a:r>
          </a:p>
          <a:p>
            <a:pPr algn="ctr"/>
            <a:r>
              <a:rPr lang="en-US" sz="1000" dirty="0">
                <a:solidFill>
                  <a:schemeClr val="bg1"/>
                </a:solidFill>
              </a:rPr>
              <a:t>PER DAY</a:t>
            </a:r>
          </a:p>
          <a:p>
            <a:pPr algn="ctr"/>
            <a:endParaRPr lang="en-US" sz="300" dirty="0">
              <a:solidFill>
                <a:schemeClr val="bg1"/>
              </a:solidFill>
            </a:endParaRPr>
          </a:p>
        </p:txBody>
      </p:sp>
      <p:sp>
        <p:nvSpPr>
          <p:cNvPr id="14" name="TextBox 13"/>
          <p:cNvSpPr txBox="1"/>
          <p:nvPr/>
        </p:nvSpPr>
        <p:spPr>
          <a:xfrm>
            <a:off x="4724400" y="4053838"/>
            <a:ext cx="1828800" cy="1738938"/>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txBody>
          <a:bodyPr wrap="square" rtlCol="0">
            <a:spAutoFit/>
          </a:bodyPr>
          <a:lstStyle/>
          <a:p>
            <a:pPr algn="ctr"/>
            <a:endParaRPr lang="en-US" sz="800" b="1" i="1" dirty="0">
              <a:solidFill>
                <a:srgbClr val="0070C0"/>
              </a:solidFill>
              <a:latin typeface="Cambria" panose="02040503050406030204" pitchFamily="18" charset="0"/>
              <a:ea typeface="Cambria" panose="02040503050406030204" pitchFamily="18" charset="0"/>
            </a:endParaRPr>
          </a:p>
          <a:p>
            <a:pPr algn="ctr"/>
            <a:r>
              <a:rPr lang="en-US" b="1" i="1" dirty="0">
                <a:solidFill>
                  <a:srgbClr val="0070C0"/>
                </a:solidFill>
                <a:latin typeface="Cambria" panose="02040503050406030204" pitchFamily="18" charset="0"/>
                <a:ea typeface="Cambria" panose="02040503050406030204" pitchFamily="18" charset="0"/>
              </a:rPr>
              <a:t>Skilled Nursing Facility Care</a:t>
            </a:r>
          </a:p>
          <a:p>
            <a:pPr algn="ctr"/>
            <a:r>
              <a:rPr lang="en-US" sz="1200" dirty="0">
                <a:solidFill>
                  <a:srgbClr val="0070C0"/>
                </a:solidFill>
                <a:latin typeface="+mj-lt"/>
                <a:ea typeface="Cambria" panose="02040503050406030204" pitchFamily="18" charset="0"/>
              </a:rPr>
              <a:t>(days 21-100)</a:t>
            </a:r>
          </a:p>
          <a:p>
            <a:pPr algn="ctr"/>
            <a:r>
              <a:rPr lang="en-US" sz="3600" b="1" spc="-150" dirty="0">
                <a:solidFill>
                  <a:srgbClr val="92D050"/>
                </a:solidFill>
                <a:latin typeface="Cambria" panose="02040503050406030204" pitchFamily="18" charset="0"/>
                <a:ea typeface="Cambria" panose="02040503050406030204" pitchFamily="18" charset="0"/>
              </a:rPr>
              <a:t>$185.50 </a:t>
            </a:r>
            <a:r>
              <a:rPr lang="en-US" sz="1000" dirty="0">
                <a:solidFill>
                  <a:srgbClr val="0070C0"/>
                </a:solidFill>
              </a:rPr>
              <a:t>PER DAY</a:t>
            </a:r>
          </a:p>
          <a:p>
            <a:pPr algn="ctr"/>
            <a:endParaRPr lang="en-US" sz="500" dirty="0">
              <a:solidFill>
                <a:srgbClr val="0070C0"/>
              </a:solidFill>
            </a:endParaRPr>
          </a:p>
        </p:txBody>
      </p:sp>
      <p:sp>
        <p:nvSpPr>
          <p:cNvPr id="16" name="TextBox 15"/>
          <p:cNvSpPr txBox="1"/>
          <p:nvPr/>
        </p:nvSpPr>
        <p:spPr>
          <a:xfrm>
            <a:off x="6797040" y="4053840"/>
            <a:ext cx="1828800" cy="1723549"/>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pPr algn="ctr"/>
            <a:endParaRPr lang="en-US" sz="800" b="1" i="1" dirty="0">
              <a:solidFill>
                <a:schemeClr val="bg1"/>
              </a:solidFill>
              <a:latin typeface="Cambria" panose="02040503050406030204" pitchFamily="18" charset="0"/>
              <a:ea typeface="Cambria" panose="02040503050406030204" pitchFamily="18" charset="0"/>
            </a:endParaRPr>
          </a:p>
          <a:p>
            <a:pPr algn="ctr"/>
            <a:r>
              <a:rPr lang="en-US" b="1" i="1" dirty="0">
                <a:solidFill>
                  <a:schemeClr val="bg1"/>
                </a:solidFill>
                <a:latin typeface="Cambria" panose="02040503050406030204" pitchFamily="18" charset="0"/>
                <a:ea typeface="Cambria" panose="02040503050406030204" pitchFamily="18" charset="0"/>
              </a:rPr>
              <a:t>Skilled Nursing Facility Care</a:t>
            </a:r>
          </a:p>
          <a:p>
            <a:pPr algn="ctr"/>
            <a:r>
              <a:rPr lang="en-US" sz="1200" dirty="0">
                <a:solidFill>
                  <a:schemeClr val="bg1"/>
                </a:solidFill>
                <a:latin typeface="+mj-lt"/>
                <a:ea typeface="Cambria" panose="02040503050406030204" pitchFamily="18" charset="0"/>
              </a:rPr>
              <a:t>(after 100 days)</a:t>
            </a:r>
          </a:p>
          <a:p>
            <a:pPr algn="ctr"/>
            <a:r>
              <a:rPr lang="en-US" sz="3400" b="1" spc="-150" dirty="0">
                <a:solidFill>
                  <a:schemeClr val="bg1"/>
                </a:solidFill>
                <a:latin typeface="Cambria" panose="02040503050406030204" pitchFamily="18" charset="0"/>
                <a:ea typeface="Cambria" panose="02040503050406030204" pitchFamily="18" charset="0"/>
              </a:rPr>
              <a:t>100%</a:t>
            </a:r>
          </a:p>
          <a:p>
            <a:pPr algn="ctr"/>
            <a:endParaRPr lang="en-US" sz="1600" b="1" dirty="0">
              <a:solidFill>
                <a:schemeClr val="bg1"/>
              </a:solidFill>
            </a:endParaRPr>
          </a:p>
        </p:txBody>
      </p:sp>
    </p:spTree>
    <p:extLst>
      <p:ext uri="{BB962C8B-B14F-4D97-AF65-F5344CB8AC3E}">
        <p14:creationId xmlns:p14="http://schemas.microsoft.com/office/powerpoint/2010/main" val="141464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205335"/>
            <a:ext cx="739140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Prescription</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Drugs</a:t>
            </a:r>
          </a:p>
        </p:txBody>
      </p:sp>
      <p:sp>
        <p:nvSpPr>
          <p:cNvPr id="3" name="TextBox 2"/>
          <p:cNvSpPr txBox="1"/>
          <p:nvPr/>
        </p:nvSpPr>
        <p:spPr>
          <a:xfrm>
            <a:off x="685800" y="2163901"/>
            <a:ext cx="762000" cy="3170099"/>
          </a:xfrm>
          <a:prstGeom prst="rect">
            <a:avLst/>
          </a:prstGeom>
          <a:noFill/>
        </p:spPr>
        <p:txBody>
          <a:bodyPr wrap="square" rtlCol="0">
            <a:spAutoFit/>
          </a:bodyPr>
          <a:lstStyle/>
          <a:p>
            <a:r>
              <a:rPr lang="en-US" sz="2800" dirty="0">
                <a:solidFill>
                  <a:srgbClr val="0070C0"/>
                </a:solidFill>
                <a:sym typeface="Wingdings"/>
              </a:rPr>
              <a:t></a:t>
            </a:r>
          </a:p>
          <a:p>
            <a:endParaRPr lang="en-US" sz="1200" dirty="0">
              <a:solidFill>
                <a:srgbClr val="0070C0"/>
              </a:solidFill>
              <a:sym typeface="Wingdings"/>
            </a:endParaRPr>
          </a:p>
          <a:p>
            <a:r>
              <a:rPr lang="en-US" sz="2800" dirty="0">
                <a:solidFill>
                  <a:srgbClr val="0070C0"/>
                </a:solidFill>
                <a:sym typeface="Wingdings"/>
              </a:rPr>
              <a:t></a:t>
            </a:r>
            <a:endParaRPr lang="en-US" sz="2800" dirty="0">
              <a:solidFill>
                <a:srgbClr val="0070C0"/>
              </a:solidFill>
            </a:endParaRPr>
          </a:p>
          <a:p>
            <a:endParaRPr lang="en-US" sz="1200" dirty="0">
              <a:solidFill>
                <a:srgbClr val="0070C0"/>
              </a:solidFill>
            </a:endParaRPr>
          </a:p>
          <a:p>
            <a:r>
              <a:rPr lang="en-US" sz="2800" dirty="0">
                <a:solidFill>
                  <a:srgbClr val="0070C0"/>
                </a:solidFill>
                <a:sym typeface="Wingdings"/>
              </a:rPr>
              <a:t></a:t>
            </a:r>
            <a:endParaRPr lang="en-US" sz="2800" dirty="0">
              <a:solidFill>
                <a:srgbClr val="0070C0"/>
              </a:solidFill>
            </a:endParaRPr>
          </a:p>
          <a:p>
            <a:endParaRPr lang="en-US" sz="1200" dirty="0">
              <a:solidFill>
                <a:srgbClr val="0070C0"/>
              </a:solidFill>
            </a:endParaRPr>
          </a:p>
          <a:p>
            <a:r>
              <a:rPr lang="en-US" sz="2800" dirty="0">
                <a:solidFill>
                  <a:srgbClr val="0070C0"/>
                </a:solidFill>
                <a:sym typeface="Wingdings"/>
              </a:rPr>
              <a:t></a:t>
            </a:r>
          </a:p>
          <a:p>
            <a:endParaRPr lang="en-US" sz="1200" dirty="0">
              <a:solidFill>
                <a:srgbClr val="0070C0"/>
              </a:solidFill>
            </a:endParaRPr>
          </a:p>
          <a:p>
            <a:r>
              <a:rPr lang="en-US" sz="2800" dirty="0">
                <a:solidFill>
                  <a:srgbClr val="0070C0"/>
                </a:solidFill>
                <a:sym typeface="Wingdings"/>
              </a:rPr>
              <a:t></a:t>
            </a:r>
          </a:p>
          <a:p>
            <a:endParaRPr lang="en-US" sz="1200" dirty="0">
              <a:solidFill>
                <a:srgbClr val="0070C0"/>
              </a:solidFill>
            </a:endParaRPr>
          </a:p>
        </p:txBody>
      </p:sp>
      <p:sp>
        <p:nvSpPr>
          <p:cNvPr id="4" name="TextBox 3"/>
          <p:cNvSpPr txBox="1"/>
          <p:nvPr/>
        </p:nvSpPr>
        <p:spPr>
          <a:xfrm>
            <a:off x="1295400" y="2814935"/>
            <a:ext cx="762000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Vision</a:t>
            </a:r>
          </a:p>
        </p:txBody>
      </p:sp>
      <p:sp>
        <p:nvSpPr>
          <p:cNvPr id="5" name="TextBox 4"/>
          <p:cNvSpPr txBox="1"/>
          <p:nvPr/>
        </p:nvSpPr>
        <p:spPr>
          <a:xfrm>
            <a:off x="1295400" y="3424535"/>
            <a:ext cx="769620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Emergency Care Abroad</a:t>
            </a:r>
          </a:p>
        </p:txBody>
      </p:sp>
      <p:sp>
        <p:nvSpPr>
          <p:cNvPr id="6" name="TextBox 5"/>
          <p:cNvSpPr txBox="1"/>
          <p:nvPr/>
        </p:nvSpPr>
        <p:spPr>
          <a:xfrm>
            <a:off x="1295400" y="4648200"/>
            <a:ext cx="739140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Hearing Aids</a:t>
            </a:r>
          </a:p>
        </p:txBody>
      </p:sp>
      <p:sp>
        <p:nvSpPr>
          <p:cNvPr id="7" name="TextBox 6"/>
          <p:cNvSpPr txBox="1"/>
          <p:nvPr/>
        </p:nvSpPr>
        <p:spPr>
          <a:xfrm>
            <a:off x="685800" y="1447800"/>
            <a:ext cx="82296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OTHER HIDDEN COSTS OF MEDICARE</a:t>
            </a:r>
          </a:p>
        </p:txBody>
      </p:sp>
      <p:sp>
        <p:nvSpPr>
          <p:cNvPr id="8" name="TextBox 7"/>
          <p:cNvSpPr txBox="1"/>
          <p:nvPr/>
        </p:nvSpPr>
        <p:spPr>
          <a:xfrm>
            <a:off x="1295400" y="4025884"/>
            <a:ext cx="769620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Dental</a:t>
            </a:r>
          </a:p>
        </p:txBody>
      </p:sp>
      <p:cxnSp>
        <p:nvCxnSpPr>
          <p:cNvPr id="9" name="Straight Connector 8"/>
          <p:cNvCxnSpPr/>
          <p:nvPr/>
        </p:nvCxnSpPr>
        <p:spPr>
          <a:xfrm>
            <a:off x="762000" y="20574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562600" y="2664767"/>
            <a:ext cx="1981200" cy="19812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62600" y="3175337"/>
            <a:ext cx="1981200" cy="1015663"/>
          </a:xfrm>
          <a:prstGeom prst="rect">
            <a:avLst/>
          </a:prstGeom>
          <a:noFill/>
        </p:spPr>
        <p:txBody>
          <a:bodyPr wrap="square" rtlCol="0">
            <a:spAutoFit/>
          </a:bodyPr>
          <a:lstStyle/>
          <a:p>
            <a:pPr algn="ctr"/>
            <a:r>
              <a:rPr lang="en-US" sz="2000" b="1" dirty="0">
                <a:solidFill>
                  <a:srgbClr val="0070C0"/>
                </a:solidFill>
                <a:latin typeface="Cambria" panose="02040503050406030204" pitchFamily="18" charset="0"/>
                <a:ea typeface="Cambria" panose="02040503050406030204" pitchFamily="18" charset="0"/>
              </a:rPr>
              <a:t>None of these things are covered</a:t>
            </a:r>
          </a:p>
        </p:txBody>
      </p:sp>
    </p:spTree>
    <p:extLst>
      <p:ext uri="{BB962C8B-B14F-4D97-AF65-F5344CB8AC3E}">
        <p14:creationId xmlns:p14="http://schemas.microsoft.com/office/powerpoint/2010/main" val="83325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229600" cy="523220"/>
          </a:xfrm>
          <a:prstGeom prst="rect">
            <a:avLst/>
          </a:prstGeom>
          <a:noFill/>
        </p:spPr>
        <p:txBody>
          <a:bodyPr wrap="square" rtlCol="0">
            <a:spAutoFit/>
          </a:bodyPr>
          <a:lstStyle/>
          <a:p>
            <a:r>
              <a:rPr lang="en-US" sz="2800" b="1" dirty="0">
                <a:solidFill>
                  <a:srgbClr val="0070C0"/>
                </a:solidFill>
                <a:latin typeface="Cambria" panose="02040503050406030204" pitchFamily="18" charset="0"/>
                <a:ea typeface="Cambria" panose="02040503050406030204" pitchFamily="18" charset="0"/>
              </a:rPr>
              <a:t>YOU HAVE CHOICES &amp; INDIVIDUAL NEEDS VARY</a:t>
            </a:r>
          </a:p>
        </p:txBody>
      </p:sp>
      <p:sp>
        <p:nvSpPr>
          <p:cNvPr id="3" name="TextBox 2"/>
          <p:cNvSpPr txBox="1"/>
          <p:nvPr/>
        </p:nvSpPr>
        <p:spPr>
          <a:xfrm>
            <a:off x="685800" y="2011501"/>
            <a:ext cx="8001000" cy="3785652"/>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When Medicare was established in 1965, it was never meant to cover all of the medical care for your senior years</a:t>
            </a:r>
          </a:p>
          <a:p>
            <a:pPr marL="342900" indent="-342900">
              <a:buClr>
                <a:srgbClr val="0070C0"/>
              </a:buClr>
            </a:pPr>
            <a:endParaRPr lang="en-US" sz="24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It was intended to cover only the most basic of needs </a:t>
            </a:r>
          </a:p>
          <a:p>
            <a:pPr marL="342900" indent="-342900">
              <a:buClr>
                <a:srgbClr val="0070C0"/>
              </a:buCl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You have choices in regards to your healthcare.  You can stick with Medicare Part A and Part B, or you can purchase additional coverage.   You can make this decision based on your unique healthcare needs.</a:t>
            </a:r>
          </a:p>
        </p:txBody>
      </p:sp>
      <p:cxnSp>
        <p:nvCxnSpPr>
          <p:cNvPr id="4" name="Straight Connector 3"/>
          <p:cNvCxnSpPr/>
          <p:nvPr/>
        </p:nvCxnSpPr>
        <p:spPr>
          <a:xfrm>
            <a:off x="762000" y="1863566"/>
            <a:ext cx="762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36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504" y="1676400"/>
            <a:ext cx="7397496"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TWO CHOICES TO “FILL THE GAP”</a:t>
            </a:r>
          </a:p>
        </p:txBody>
      </p:sp>
      <p:sp>
        <p:nvSpPr>
          <p:cNvPr id="3" name="TextBox 2"/>
          <p:cNvSpPr txBox="1"/>
          <p:nvPr/>
        </p:nvSpPr>
        <p:spPr>
          <a:xfrm>
            <a:off x="4806696" y="2556808"/>
            <a:ext cx="3956304" cy="1938992"/>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b="1" dirty="0">
                <a:latin typeface="Cambria" panose="02040503050406030204" pitchFamily="18" charset="0"/>
                <a:ea typeface="Cambria" panose="02040503050406030204" pitchFamily="18" charset="0"/>
              </a:rPr>
              <a:t>Medicare Advantage </a:t>
            </a:r>
            <a:r>
              <a:rPr lang="en-US" sz="2400" dirty="0">
                <a:latin typeface="Cambria" panose="02040503050406030204" pitchFamily="18" charset="0"/>
                <a:ea typeface="Cambria" panose="02040503050406030204" pitchFamily="18" charset="0"/>
              </a:rPr>
              <a:t>(Part C)</a:t>
            </a:r>
          </a:p>
          <a:p>
            <a:pPr marL="342900" indent="-342900">
              <a:buClr>
                <a:srgbClr val="0070C0"/>
              </a:buCl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400" b="1" dirty="0">
                <a:latin typeface="Cambria" panose="02040503050406030204" pitchFamily="18" charset="0"/>
                <a:ea typeface="Cambria" panose="02040503050406030204" pitchFamily="18" charset="0"/>
              </a:rPr>
              <a:t>Medicare Supplemental Insurance </a:t>
            </a:r>
            <a:r>
              <a:rPr lang="en-US" sz="2400" dirty="0">
                <a:latin typeface="Cambria" panose="02040503050406030204" pitchFamily="18" charset="0"/>
                <a:ea typeface="Cambria" panose="02040503050406030204" pitchFamily="18" charset="0"/>
              </a:rPr>
              <a:t>(Medigap)</a:t>
            </a:r>
          </a:p>
        </p:txBody>
      </p:sp>
      <p:cxnSp>
        <p:nvCxnSpPr>
          <p:cNvPr id="4" name="Straight Connector 3"/>
          <p:cNvCxnSpPr/>
          <p:nvPr/>
        </p:nvCxnSpPr>
        <p:spPr>
          <a:xfrm>
            <a:off x="752856" y="2362200"/>
            <a:ext cx="7124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456" y="2571750"/>
            <a:ext cx="3962400" cy="2228850"/>
          </a:xfrm>
          <a:prstGeom prst="rect">
            <a:avLst/>
          </a:prstGeom>
        </p:spPr>
      </p:pic>
    </p:spTree>
    <p:extLst>
      <p:ext uri="{BB962C8B-B14F-4D97-AF65-F5344CB8AC3E}">
        <p14:creationId xmlns:p14="http://schemas.microsoft.com/office/powerpoint/2010/main" val="1649366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0"/>
            <a:ext cx="82296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MEDICARE ADVANTAGE </a:t>
            </a:r>
            <a:r>
              <a:rPr lang="en-US" sz="3600" dirty="0">
                <a:solidFill>
                  <a:srgbClr val="0070C0"/>
                </a:solidFill>
                <a:latin typeface="Cambria" panose="02040503050406030204" pitchFamily="18" charset="0"/>
                <a:ea typeface="Cambria" panose="02040503050406030204" pitchFamily="18" charset="0"/>
              </a:rPr>
              <a:t>(Part C)</a:t>
            </a:r>
          </a:p>
        </p:txBody>
      </p:sp>
      <p:sp>
        <p:nvSpPr>
          <p:cNvPr id="3" name="TextBox 2"/>
          <p:cNvSpPr txBox="1"/>
          <p:nvPr/>
        </p:nvSpPr>
        <p:spPr>
          <a:xfrm>
            <a:off x="685800" y="2316301"/>
            <a:ext cx="6858000" cy="3785652"/>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Coverage is provided by private insurance and is limited to a defined network of doctors and providers</a:t>
            </a:r>
          </a:p>
          <a:p>
            <a:pPr>
              <a:buClr>
                <a:srgbClr val="0070C0"/>
              </a:buClr>
            </a:pPr>
            <a:endParaRPr lang="en-US" sz="24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Combines Part A (hospital insurance), Part B (medical care) and oftentimes Part D (prescription drugs)</a:t>
            </a:r>
          </a:p>
          <a:p>
            <a:pPr>
              <a:buClr>
                <a:srgbClr val="0070C0"/>
              </a:buClr>
            </a:pPr>
            <a:endParaRPr lang="en-US" sz="2400" dirty="0">
              <a:latin typeface="Cambria" panose="02040503050406030204" pitchFamily="18" charset="0"/>
              <a:ea typeface="Cambria" panose="02040503050406030204" pitchFamily="18" charset="0"/>
            </a:endParaRPr>
          </a:p>
          <a:p>
            <a:pPr>
              <a:buClr>
                <a:srgbClr val="0070C0"/>
              </a:buClr>
            </a:pPr>
            <a:endParaRPr lang="en-US" sz="24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p:txBody>
      </p:sp>
      <p:cxnSp>
        <p:nvCxnSpPr>
          <p:cNvPr id="4" name="Straight Connector 3"/>
          <p:cNvCxnSpPr/>
          <p:nvPr/>
        </p:nvCxnSpPr>
        <p:spPr>
          <a:xfrm>
            <a:off x="762000" y="2168366"/>
            <a:ext cx="678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92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0"/>
            <a:ext cx="8229600" cy="1200329"/>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MEDICARE SUPPLEMENT INSURANCE “MEDIGAP”</a:t>
            </a:r>
            <a:endParaRPr lang="en-US" sz="36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685800" y="2858631"/>
            <a:ext cx="7772400" cy="2677656"/>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Covers deductibles, co-payments and co-insurance</a:t>
            </a:r>
          </a:p>
          <a:p>
            <a:pPr>
              <a:buClr>
                <a:srgbClr val="0070C0"/>
              </a:buClr>
            </a:pPr>
            <a:endParaRPr lang="en-US" sz="24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Designed to “fill in the gaps” that Medicare Part A and Part B doesn’t cover</a:t>
            </a:r>
          </a:p>
          <a:p>
            <a:pPr>
              <a:buClr>
                <a:srgbClr val="0070C0"/>
              </a:buClr>
            </a:pPr>
            <a:endParaRPr lang="en-US" sz="2400" dirty="0">
              <a:latin typeface="Cambria" panose="02040503050406030204" pitchFamily="18" charset="0"/>
              <a:ea typeface="Cambria" panose="02040503050406030204" pitchFamily="18" charset="0"/>
            </a:endParaRPr>
          </a:p>
          <a:p>
            <a:pPr>
              <a:buClr>
                <a:srgbClr val="0070C0"/>
              </a:buClr>
            </a:pPr>
            <a:endParaRPr lang="en-US" sz="24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p:txBody>
      </p:sp>
      <p:cxnSp>
        <p:nvCxnSpPr>
          <p:cNvPr id="4" name="Straight Connector 3"/>
          <p:cNvCxnSpPr/>
          <p:nvPr/>
        </p:nvCxnSpPr>
        <p:spPr>
          <a:xfrm>
            <a:off x="762000" y="28194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28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71121577"/>
              </p:ext>
            </p:extLst>
          </p:nvPr>
        </p:nvGraphicFramePr>
        <p:xfrm>
          <a:off x="609600" y="1371600"/>
          <a:ext cx="8092440" cy="429768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3931920">
                  <a:extLst>
                    <a:ext uri="{9D8B030D-6E8A-4147-A177-3AD203B41FA5}">
                      <a16:colId xmlns:a16="http://schemas.microsoft.com/office/drawing/2014/main" val="20002"/>
                    </a:ext>
                  </a:extLst>
                </a:gridCol>
              </a:tblGrid>
              <a:tr h="548640">
                <a:tc>
                  <a:txBody>
                    <a:bodyPr/>
                    <a:lstStyle/>
                    <a:p>
                      <a:pPr algn="ctr"/>
                      <a:r>
                        <a:rPr lang="en-US" sz="2800" dirty="0"/>
                        <a:t>MEDIGAP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2800" dirty="0"/>
                        <a:t>MEDICARE ADVANTAGE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640080">
                <a:tc>
                  <a:txBody>
                    <a:bodyPr/>
                    <a:lstStyle/>
                    <a:p>
                      <a:pPr algn="ctr"/>
                      <a:r>
                        <a:rPr lang="en-US" b="1" dirty="0"/>
                        <a:t>Original</a:t>
                      </a:r>
                      <a:r>
                        <a:rPr lang="en-US" b="1" baseline="0" dirty="0"/>
                        <a:t> Medicare </a:t>
                      </a:r>
                    </a:p>
                    <a:p>
                      <a:pPr algn="ctr"/>
                      <a:r>
                        <a:rPr lang="en-US" b="1" baseline="0" dirty="0"/>
                        <a:t>+ Medicare Supplement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b="1" dirty="0"/>
                        <a:t>Medicare</a:t>
                      </a:r>
                      <a:r>
                        <a:rPr lang="en-US" b="1" baseline="0" dirty="0"/>
                        <a:t> Advantage Plan</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b="1" dirty="0">
                          <a:solidFill>
                            <a:srgbClr val="00B0F0"/>
                          </a:solidFill>
                          <a:sym typeface="Wingdings"/>
                        </a:rPr>
                        <a:t></a:t>
                      </a:r>
                      <a:r>
                        <a:rPr lang="en-US" dirty="0">
                          <a:sym typeface="Wingdings"/>
                        </a:rPr>
                        <a:t> </a:t>
                      </a:r>
                      <a:r>
                        <a:rPr lang="en-US" dirty="0"/>
                        <a:t>Higher premiums but </a:t>
                      </a:r>
                      <a:r>
                        <a:rPr lang="en-US" b="1" dirty="0"/>
                        <a:t>NO co-pays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231775" indent="-231775"/>
                      <a:r>
                        <a:rPr lang="en-US" sz="2400" dirty="0">
                          <a:solidFill>
                            <a:srgbClr val="FF0000"/>
                          </a:solidFill>
                          <a:sym typeface="Wingdings"/>
                        </a:rPr>
                        <a:t></a:t>
                      </a:r>
                      <a:r>
                        <a:rPr lang="en-US" dirty="0">
                          <a:sym typeface="Wingdings"/>
                        </a:rPr>
                        <a:t> </a:t>
                      </a:r>
                      <a:r>
                        <a:rPr lang="en-US" dirty="0"/>
                        <a:t>Generally lower premiums</a:t>
                      </a:r>
                      <a:r>
                        <a:rPr lang="en-US" baseline="0" dirty="0"/>
                        <a:t> but </a:t>
                      </a:r>
                      <a:r>
                        <a:rPr lang="en-US" b="1" baseline="0" dirty="0"/>
                        <a:t>HAS co-pays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370840">
                <a:tc>
                  <a:txBody>
                    <a:bodyPr/>
                    <a:lstStyle/>
                    <a:p>
                      <a:r>
                        <a:rPr lang="en-US" b="1" dirty="0">
                          <a:solidFill>
                            <a:srgbClr val="00B0F0"/>
                          </a:solidFill>
                          <a:sym typeface="Wingdings"/>
                        </a:rPr>
                        <a:t></a:t>
                      </a:r>
                      <a:r>
                        <a:rPr lang="en-US" dirty="0">
                          <a:sym typeface="Wingdings"/>
                        </a:rPr>
                        <a:t> </a:t>
                      </a:r>
                      <a:r>
                        <a:rPr lang="en-US" dirty="0"/>
                        <a:t>Freedom to choose doctors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US" sz="2400" dirty="0">
                          <a:solidFill>
                            <a:srgbClr val="FF0000"/>
                          </a:solidFill>
                          <a:sym typeface="Wingdings"/>
                        </a:rPr>
                        <a:t></a:t>
                      </a:r>
                      <a:r>
                        <a:rPr lang="en-US" dirty="0">
                          <a:sym typeface="Wingdings"/>
                        </a:rPr>
                        <a:t> </a:t>
                      </a:r>
                      <a:r>
                        <a:rPr lang="en-US" dirty="0"/>
                        <a:t>May be restricted</a:t>
                      </a:r>
                      <a:r>
                        <a:rPr lang="en-US" baseline="0" dirty="0"/>
                        <a:t> to network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370840">
                <a:tc>
                  <a:txBody>
                    <a:bodyPr/>
                    <a:lstStyle/>
                    <a:p>
                      <a:r>
                        <a:rPr lang="en-US" b="1" dirty="0">
                          <a:solidFill>
                            <a:srgbClr val="00B0F0"/>
                          </a:solidFill>
                          <a:sym typeface="Wingdings"/>
                        </a:rPr>
                        <a:t></a:t>
                      </a:r>
                      <a:r>
                        <a:rPr lang="en-US" dirty="0">
                          <a:sym typeface="Wingdings"/>
                        </a:rPr>
                        <a:t> </a:t>
                      </a:r>
                      <a:r>
                        <a:rPr lang="en-US" dirty="0"/>
                        <a:t>No referrals necessary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US" sz="2400" dirty="0">
                          <a:solidFill>
                            <a:srgbClr val="FF0000"/>
                          </a:solidFill>
                          <a:sym typeface="Wingdings"/>
                        </a:rPr>
                        <a:t></a:t>
                      </a:r>
                      <a:r>
                        <a:rPr lang="en-US" dirty="0">
                          <a:sym typeface="Wingdings"/>
                        </a:rPr>
                        <a:t> </a:t>
                      </a:r>
                      <a:r>
                        <a:rPr lang="en-US" dirty="0"/>
                        <a:t>May need referrals for specialists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370840">
                <a:tc>
                  <a:txBody>
                    <a:bodyPr/>
                    <a:lstStyle/>
                    <a:p>
                      <a:pPr marL="231775" indent="-231775"/>
                      <a:r>
                        <a:rPr lang="en-US" sz="2400" dirty="0">
                          <a:solidFill>
                            <a:srgbClr val="FF0000"/>
                          </a:solidFill>
                          <a:sym typeface="Wingdings"/>
                        </a:rPr>
                        <a:t></a:t>
                      </a:r>
                      <a:r>
                        <a:rPr lang="en-US" dirty="0">
                          <a:sym typeface="Wingdings"/>
                        </a:rPr>
                        <a:t> </a:t>
                      </a:r>
                      <a:r>
                        <a:rPr lang="en-US" dirty="0"/>
                        <a:t>Some routine</a:t>
                      </a:r>
                      <a:r>
                        <a:rPr lang="en-US" baseline="0" dirty="0"/>
                        <a:t> services not covered (vision, hearing)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231775" indent="-231775"/>
                      <a:r>
                        <a:rPr lang="en-US" b="1" dirty="0">
                          <a:solidFill>
                            <a:srgbClr val="00B0F0"/>
                          </a:solidFill>
                          <a:sym typeface="Wingdings"/>
                        </a:rPr>
                        <a:t></a:t>
                      </a:r>
                      <a:r>
                        <a:rPr lang="en-US" dirty="0">
                          <a:sym typeface="Wingdings"/>
                        </a:rPr>
                        <a:t> </a:t>
                      </a:r>
                      <a:r>
                        <a:rPr lang="en-US" dirty="0"/>
                        <a:t>May include extra benefits (vision, hearing, fitness)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370840">
                <a:tc>
                  <a:txBody>
                    <a:bodyPr/>
                    <a:lstStyle/>
                    <a:p>
                      <a:pPr marL="231775" indent="-231775"/>
                      <a:r>
                        <a:rPr lang="en-US" b="1" dirty="0">
                          <a:solidFill>
                            <a:srgbClr val="00B0F0"/>
                          </a:solidFill>
                          <a:sym typeface="Wingdings"/>
                        </a:rPr>
                        <a:t></a:t>
                      </a:r>
                      <a:r>
                        <a:rPr lang="en-US" dirty="0">
                          <a:sym typeface="Wingdings"/>
                        </a:rPr>
                        <a:t> </a:t>
                      </a:r>
                      <a:r>
                        <a:rPr lang="en-US" dirty="0"/>
                        <a:t>Covered anywhere in the U.S. and six plans offer</a:t>
                      </a:r>
                      <a:r>
                        <a:rPr lang="en-US" baseline="0" dirty="0"/>
                        <a:t> coverage abroad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231775" indent="-231775"/>
                      <a:r>
                        <a:rPr lang="en-US" sz="2400" dirty="0">
                          <a:solidFill>
                            <a:srgbClr val="FF0000"/>
                          </a:solidFill>
                          <a:sym typeface="Wingdings"/>
                        </a:rPr>
                        <a:t></a:t>
                      </a:r>
                      <a:r>
                        <a:rPr lang="en-US" dirty="0">
                          <a:sym typeface="Wingdings"/>
                        </a:rPr>
                        <a:t> Outside of your service area, you’re limited to </a:t>
                      </a:r>
                      <a:r>
                        <a:rPr lang="en-US" b="1" dirty="0"/>
                        <a:t>Emergency services only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265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00" t="12067" r="36000" b="22600"/>
          <a:stretch/>
        </p:blipFill>
        <p:spPr>
          <a:xfrm>
            <a:off x="0" y="0"/>
            <a:ext cx="5794310"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38" t="12067" r="36000" b="22600"/>
          <a:stretch/>
        </p:blipFill>
        <p:spPr>
          <a:xfrm flipH="1">
            <a:off x="5794310" y="0"/>
            <a:ext cx="3349690" cy="6858000"/>
          </a:xfrm>
          <a:prstGeom prst="rect">
            <a:avLst/>
          </a:prstGeom>
        </p:spPr>
      </p:pic>
      <p:sp>
        <p:nvSpPr>
          <p:cNvPr id="5" name="TextBox 4"/>
          <p:cNvSpPr txBox="1"/>
          <p:nvPr/>
        </p:nvSpPr>
        <p:spPr>
          <a:xfrm>
            <a:off x="3657600" y="1143000"/>
            <a:ext cx="480060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SECRET #1</a:t>
            </a:r>
          </a:p>
        </p:txBody>
      </p:sp>
      <p:sp>
        <p:nvSpPr>
          <p:cNvPr id="2" name="TextBox 1"/>
          <p:cNvSpPr txBox="1"/>
          <p:nvPr/>
        </p:nvSpPr>
        <p:spPr>
          <a:xfrm>
            <a:off x="3657600" y="2209800"/>
            <a:ext cx="4800600" cy="3416320"/>
          </a:xfrm>
          <a:prstGeom prst="rect">
            <a:avLst/>
          </a:prstGeom>
          <a:noFill/>
        </p:spPr>
        <p:txBody>
          <a:bodyPr wrap="square" rtlCol="0">
            <a:spAutoFit/>
          </a:bodyPr>
          <a:lstStyle/>
          <a:p>
            <a:r>
              <a:rPr lang="en-US" sz="5400" b="1" dirty="0">
                <a:latin typeface="Cambria" panose="02040503050406030204" pitchFamily="18" charset="0"/>
                <a:ea typeface="Cambria" panose="02040503050406030204" pitchFamily="18" charset="0"/>
              </a:rPr>
              <a:t>MEDIGAP PLANS OFFER IDENTICAL COVERAGE</a:t>
            </a:r>
          </a:p>
        </p:txBody>
      </p:sp>
      <p:cxnSp>
        <p:nvCxnSpPr>
          <p:cNvPr id="7" name="Straight Connector 6"/>
          <p:cNvCxnSpPr/>
          <p:nvPr/>
        </p:nvCxnSpPr>
        <p:spPr>
          <a:xfrm>
            <a:off x="3810000" y="1828800"/>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84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674769" y="2642612"/>
            <a:ext cx="3794463" cy="1929388"/>
          </a:xfrm>
          <a:prstGeom prst="rect">
            <a:avLst/>
          </a:prstGeom>
        </p:spPr>
      </p:pic>
      <p:sp>
        <p:nvSpPr>
          <p:cNvPr id="3" name="TextBox 2"/>
          <p:cNvSpPr txBox="1"/>
          <p:nvPr/>
        </p:nvSpPr>
        <p:spPr>
          <a:xfrm>
            <a:off x="1447800" y="4717703"/>
            <a:ext cx="2819400" cy="584775"/>
          </a:xfrm>
          <a:prstGeom prst="rect">
            <a:avLst/>
          </a:prstGeom>
          <a:noFill/>
        </p:spPr>
        <p:txBody>
          <a:bodyPr wrap="square" rtlCol="0">
            <a:spAutoFit/>
          </a:bodyPr>
          <a:lstStyle/>
          <a:p>
            <a:r>
              <a:rPr lang="en-US" sz="3200" dirty="0">
                <a:latin typeface="Avenir LT Pro 55 Roman" panose="020B0503020203020204" pitchFamily="34" charset="0"/>
              </a:rPr>
              <a:t>Independent</a:t>
            </a:r>
          </a:p>
        </p:txBody>
      </p:sp>
      <p:sp>
        <p:nvSpPr>
          <p:cNvPr id="4" name="TextBox 3"/>
          <p:cNvSpPr txBox="1"/>
          <p:nvPr/>
        </p:nvSpPr>
        <p:spPr>
          <a:xfrm>
            <a:off x="4038600" y="4717702"/>
            <a:ext cx="2133600" cy="584775"/>
          </a:xfrm>
          <a:prstGeom prst="rect">
            <a:avLst/>
          </a:prstGeom>
          <a:noFill/>
        </p:spPr>
        <p:txBody>
          <a:bodyPr wrap="square" rtlCol="0">
            <a:spAutoFit/>
          </a:bodyPr>
          <a:lstStyle/>
          <a:p>
            <a:r>
              <a:rPr lang="en-US" sz="3200" dirty="0">
                <a:latin typeface="Avenir LT Pro 55 Roman" panose="020B0503020203020204" pitchFamily="34" charset="0"/>
              </a:rPr>
              <a:t>Unbiased</a:t>
            </a:r>
          </a:p>
        </p:txBody>
      </p:sp>
      <p:sp>
        <p:nvSpPr>
          <p:cNvPr id="5" name="TextBox 4"/>
          <p:cNvSpPr txBox="1"/>
          <p:nvPr/>
        </p:nvSpPr>
        <p:spPr>
          <a:xfrm>
            <a:off x="6019800" y="4726846"/>
            <a:ext cx="1905000" cy="584775"/>
          </a:xfrm>
          <a:prstGeom prst="rect">
            <a:avLst/>
          </a:prstGeom>
          <a:noFill/>
        </p:spPr>
        <p:txBody>
          <a:bodyPr wrap="square" rtlCol="0">
            <a:spAutoFit/>
          </a:bodyPr>
          <a:lstStyle/>
          <a:p>
            <a:r>
              <a:rPr lang="en-US" sz="3200" dirty="0">
                <a:latin typeface="Avenir LT Pro 55 Roman" panose="020B0503020203020204" pitchFamily="34" charset="0"/>
              </a:rPr>
              <a:t>Accurate</a:t>
            </a:r>
          </a:p>
        </p:txBody>
      </p:sp>
      <p:sp>
        <p:nvSpPr>
          <p:cNvPr id="6" name="TextBox 5">
            <a:extLst>
              <a:ext uri="{FF2B5EF4-FFF2-40B4-BE49-F238E27FC236}">
                <a16:creationId xmlns:a16="http://schemas.microsoft.com/office/drawing/2014/main" id="{5FA03AE6-8643-4478-BBFF-7ED5A2C56B94}"/>
              </a:ext>
            </a:extLst>
          </p:cNvPr>
          <p:cNvSpPr txBox="1"/>
          <p:nvPr/>
        </p:nvSpPr>
        <p:spPr>
          <a:xfrm>
            <a:off x="533400" y="1905000"/>
            <a:ext cx="8077200" cy="584775"/>
          </a:xfrm>
          <a:prstGeom prst="rect">
            <a:avLst/>
          </a:prstGeom>
          <a:noFill/>
        </p:spPr>
        <p:txBody>
          <a:bodyPr wrap="square" rtlCol="0">
            <a:spAutoFit/>
          </a:bodyPr>
          <a:lstStyle/>
          <a:p>
            <a:pPr algn="ctr"/>
            <a:r>
              <a:rPr lang="en-US" sz="3200" dirty="0">
                <a:latin typeface="Avenir LT Pro 55 Roman" panose="020B0503020203020204" pitchFamily="34" charset="0"/>
              </a:rPr>
              <a:t>Medigap Pricing Tool &amp; Insurance Ratings</a:t>
            </a:r>
          </a:p>
        </p:txBody>
      </p:sp>
      <p:sp>
        <p:nvSpPr>
          <p:cNvPr id="7" name="TextBox 6">
            <a:extLst>
              <a:ext uri="{FF2B5EF4-FFF2-40B4-BE49-F238E27FC236}">
                <a16:creationId xmlns:a16="http://schemas.microsoft.com/office/drawing/2014/main" id="{5805D354-3382-4D04-862B-1D9E8FCB8569}"/>
              </a:ext>
            </a:extLst>
          </p:cNvPr>
          <p:cNvSpPr txBox="1"/>
          <p:nvPr/>
        </p:nvSpPr>
        <p:spPr>
          <a:xfrm>
            <a:off x="1181100" y="1371600"/>
            <a:ext cx="6781800" cy="369332"/>
          </a:xfrm>
          <a:prstGeom prst="rect">
            <a:avLst/>
          </a:prstGeom>
          <a:noFill/>
        </p:spPr>
        <p:txBody>
          <a:bodyPr wrap="square" rtlCol="0">
            <a:spAutoFit/>
          </a:bodyPr>
          <a:lstStyle/>
          <a:p>
            <a:pPr algn="ctr"/>
            <a:r>
              <a:rPr lang="en-US" dirty="0">
                <a:latin typeface="Avenir LT Pro 55 Roman" panose="020B0503020203020204" pitchFamily="34" charset="0"/>
              </a:rPr>
              <a:t>Weiss Ratings &amp; Grey House Publishing’s</a:t>
            </a:r>
          </a:p>
        </p:txBody>
      </p:sp>
    </p:spTree>
    <p:extLst>
      <p:ext uri="{BB962C8B-B14F-4D97-AF65-F5344CB8AC3E}">
        <p14:creationId xmlns:p14="http://schemas.microsoft.com/office/powerpoint/2010/main" val="107179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82296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TEN MEDIGAP PLANS</a:t>
            </a:r>
            <a:endParaRPr lang="en-US" sz="36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685800" y="2169855"/>
            <a:ext cx="8077200" cy="3631763"/>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dirty="0">
                <a:latin typeface="Cambria" panose="02040503050406030204" pitchFamily="18" charset="0"/>
                <a:ea typeface="Cambria" panose="02040503050406030204" pitchFamily="18" charset="0"/>
              </a:rPr>
              <a:t>There are currently ten </a:t>
            </a:r>
            <a:r>
              <a:rPr lang="en-US" dirty="0" err="1">
                <a:latin typeface="Cambria" panose="02040503050406030204" pitchFamily="18" charset="0"/>
                <a:ea typeface="Cambria" panose="02040503050406030204" pitchFamily="18" charset="0"/>
              </a:rPr>
              <a:t>Medigap</a:t>
            </a:r>
            <a:r>
              <a:rPr lang="en-US" dirty="0">
                <a:latin typeface="Cambria" panose="02040503050406030204" pitchFamily="18" charset="0"/>
                <a:ea typeface="Cambria" panose="02040503050406030204" pitchFamily="18" charset="0"/>
              </a:rPr>
              <a:t> plans, each known by a letter, A to N, and two plans (F and G) each have an additional high deductible option.</a:t>
            </a:r>
          </a:p>
          <a:p>
            <a:pPr marL="342900" indent="-342900">
              <a:buClr>
                <a:srgbClr val="0070C0"/>
              </a:buCl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dirty="0">
                <a:latin typeface="Cambria" panose="02040503050406030204" pitchFamily="18" charset="0"/>
                <a:ea typeface="Cambria" panose="02040503050406030204" pitchFamily="18" charset="0"/>
              </a:rPr>
              <a:t>For every lettered plan, every insurer that offers that plan provides the same exact benefits.  The plans are regulated by the government, so the coverage within each lettered plan is the same regardless of which insurer you choose.</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dirty="0">
                <a:latin typeface="Cambria" panose="02040503050406030204" pitchFamily="18" charset="0"/>
                <a:ea typeface="Cambria" panose="02040503050406030204" pitchFamily="18" charset="0"/>
              </a:rPr>
              <a:t>That means all Plan A’s have the same exact coverage, all Plan B’s are the same, all Plan F’s are the same, all Plan G’s are the same, etc.</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dirty="0">
                <a:latin typeface="Cambria" panose="02040503050406030204" pitchFamily="18" charset="0"/>
                <a:ea typeface="Cambria" panose="02040503050406030204" pitchFamily="18" charset="0"/>
              </a:rPr>
              <a:t>You can pick the plan that has the coverage you want</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dirty="0">
                <a:latin typeface="Cambria" panose="02040503050406030204" pitchFamily="18" charset="0"/>
                <a:ea typeface="Cambria" panose="02040503050406030204" pitchFamily="18" charset="0"/>
              </a:rPr>
              <a:t>You can compare one insurer to another</a:t>
            </a:r>
          </a:p>
          <a:p>
            <a:pPr marL="342900" indent="-342900">
              <a:buClr>
                <a:srgbClr val="0070C0"/>
              </a:buCl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dirty="0">
                <a:latin typeface="Cambria" panose="02040503050406030204" pitchFamily="18" charset="0"/>
                <a:ea typeface="Cambria" panose="02040503050406030204" pitchFamily="18" charset="0"/>
              </a:rPr>
              <a:t>You can pick the plan that has the best rate</a:t>
            </a:r>
          </a:p>
        </p:txBody>
      </p:sp>
      <p:cxnSp>
        <p:nvCxnSpPr>
          <p:cNvPr id="4" name="Straight Connector 3"/>
          <p:cNvCxnSpPr/>
          <p:nvPr/>
        </p:nvCxnSpPr>
        <p:spPr>
          <a:xfrm>
            <a:off x="838200" y="2093655"/>
            <a:ext cx="678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806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8229600" cy="830997"/>
          </a:xfrm>
          <a:prstGeom prst="rect">
            <a:avLst/>
          </a:prstGeom>
          <a:noFill/>
        </p:spPr>
        <p:txBody>
          <a:bodyPr wrap="square" rtlCol="0">
            <a:spAutoFit/>
          </a:bodyPr>
          <a:lstStyle/>
          <a:p>
            <a:r>
              <a:rPr lang="en-US" sz="2400" b="1" dirty="0">
                <a:solidFill>
                  <a:srgbClr val="0070C0"/>
                </a:solidFill>
                <a:latin typeface="Cambria" panose="02040503050406030204" pitchFamily="18" charset="0"/>
                <a:ea typeface="Cambria" panose="02040503050406030204" pitchFamily="18" charset="0"/>
              </a:rPr>
              <a:t>Questions to Ask Yourself </a:t>
            </a:r>
          </a:p>
          <a:p>
            <a:r>
              <a:rPr lang="en-US" sz="2400" b="1" dirty="0">
                <a:solidFill>
                  <a:srgbClr val="0070C0"/>
                </a:solidFill>
                <a:latin typeface="Cambria" panose="02040503050406030204" pitchFamily="18" charset="0"/>
                <a:ea typeface="Cambria" panose="02040503050406030204" pitchFamily="18" charset="0"/>
              </a:rPr>
              <a:t>when Picking a Medigap Plan</a:t>
            </a:r>
            <a:endParaRPr lang="en-US" sz="24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685800" y="2438400"/>
            <a:ext cx="8077200" cy="4708981"/>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000" b="1" dirty="0">
                <a:latin typeface="Cambria" panose="02040503050406030204" pitchFamily="18" charset="0"/>
                <a:ea typeface="Cambria" panose="02040503050406030204" pitchFamily="18" charset="0"/>
              </a:rPr>
              <a:t>What is your income?</a:t>
            </a:r>
          </a:p>
          <a:p>
            <a:pPr marL="341313" indent="-341313">
              <a:buClr>
                <a:srgbClr val="0070C0"/>
              </a:buClr>
              <a:tabLst>
                <a:tab pos="341313" algn="l"/>
              </a:tabLst>
            </a:pPr>
            <a:r>
              <a:rPr lang="en-US" sz="2000" dirty="0">
                <a:latin typeface="Cambria" panose="02040503050406030204" pitchFamily="18" charset="0"/>
                <a:ea typeface="Cambria" panose="02040503050406030204" pitchFamily="18" charset="0"/>
              </a:rPr>
              <a:t>	Using your customized Medigap report, you can shop for a Medigap plan that has the most benefits, that will fit within your budget</a:t>
            </a:r>
          </a:p>
          <a:p>
            <a:pPr marL="341313" indent="-341313">
              <a:buClr>
                <a:srgbClr val="0070C0"/>
              </a:buClr>
              <a:tabLst>
                <a:tab pos="341313" algn="l"/>
              </a:tabLst>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000" b="1" dirty="0">
                <a:latin typeface="Cambria" panose="02040503050406030204" pitchFamily="18" charset="0"/>
                <a:ea typeface="Cambria" panose="02040503050406030204" pitchFamily="18" charset="0"/>
              </a:rPr>
              <a:t>Do you think you will want or need nursing care? </a:t>
            </a:r>
          </a:p>
          <a:p>
            <a:pPr marL="341313" indent="-341313">
              <a:buClr>
                <a:srgbClr val="0070C0"/>
              </a:buClr>
              <a:tabLst>
                <a:tab pos="341313" algn="l"/>
              </a:tabLst>
            </a:pPr>
            <a:r>
              <a:rPr lang="en-US" sz="2000" dirty="0">
                <a:latin typeface="Cambria" panose="02040503050406030204" pitchFamily="18" charset="0"/>
                <a:ea typeface="Cambria" panose="02040503050406030204" pitchFamily="18" charset="0"/>
              </a:rPr>
              <a:t>	Look at your family's medical history. If your parents or grandparents  needed nursing care, you may also need similar care in the future. </a:t>
            </a:r>
          </a:p>
          <a:p>
            <a:pPr marL="341313" indent="-341313">
              <a:buClr>
                <a:srgbClr val="0070C0"/>
              </a:buClr>
              <a:tabLst>
                <a:tab pos="341313" algn="l"/>
              </a:tabLst>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000" b="1" dirty="0">
                <a:latin typeface="Cambria" panose="02040503050406030204" pitchFamily="18" charset="0"/>
                <a:ea typeface="Cambria" panose="02040503050406030204" pitchFamily="18" charset="0"/>
              </a:rPr>
              <a:t>Do you travel a lot overseas? </a:t>
            </a:r>
          </a:p>
          <a:p>
            <a:pPr marL="341313" indent="-341313">
              <a:buClr>
                <a:srgbClr val="0070C0"/>
              </a:buClr>
              <a:tabLst>
                <a:tab pos="341313" algn="l"/>
              </a:tabLst>
            </a:pPr>
            <a:r>
              <a:rPr lang="en-US" sz="2000" dirty="0">
                <a:latin typeface="Cambria" panose="02040503050406030204" pitchFamily="18" charset="0"/>
                <a:ea typeface="Cambria" panose="02040503050406030204" pitchFamily="18" charset="0"/>
              </a:rPr>
              <a:t>	If so, you can get coverage for emergency care in a foreign country with Plan C through G, M and N. </a:t>
            </a:r>
          </a:p>
          <a:p>
            <a:pPr marL="341313" indent="-341313">
              <a:buClr>
                <a:srgbClr val="0070C0"/>
              </a:buClr>
              <a:tabLst>
                <a:tab pos="341313" algn="l"/>
              </a:tabLst>
            </a:pPr>
            <a:endParaRPr lang="en-US" sz="2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a:buClr>
                <a:srgbClr val="0070C0"/>
              </a:buClr>
            </a:pPr>
            <a:endParaRPr lang="en-US" sz="2000" dirty="0">
              <a:latin typeface="Cambria" panose="02040503050406030204" pitchFamily="18" charset="0"/>
              <a:ea typeface="Cambria" panose="02040503050406030204" pitchFamily="18" charset="0"/>
            </a:endParaRPr>
          </a:p>
          <a:p>
            <a:pPr>
              <a:buClr>
                <a:srgbClr val="0070C0"/>
              </a:buClr>
            </a:pPr>
            <a:endParaRPr lang="en-US" sz="2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p:txBody>
      </p:sp>
      <p:cxnSp>
        <p:nvCxnSpPr>
          <p:cNvPr id="4" name="Straight Connector 3"/>
          <p:cNvCxnSpPr/>
          <p:nvPr/>
        </p:nvCxnSpPr>
        <p:spPr>
          <a:xfrm>
            <a:off x="838200" y="2362200"/>
            <a:ext cx="678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11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2296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DECIDING BETWEEN MEDIGAP PLANS</a:t>
            </a:r>
            <a:endParaRPr lang="en-US" sz="36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4114800" y="2209800"/>
            <a:ext cx="4038600" cy="4154984"/>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Paying a higher premium for more comprehensive coverage</a:t>
            </a:r>
          </a:p>
          <a:p>
            <a:pPr marL="342900" indent="-342900">
              <a:buClr>
                <a:srgbClr val="0070C0"/>
              </a:buCl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pPr algn="ctr">
              <a:buClr>
                <a:srgbClr val="0070C0"/>
              </a:buClr>
            </a:pPr>
            <a:r>
              <a:rPr lang="en-US" sz="2400" b="1" dirty="0">
                <a:latin typeface="Cambria" panose="02040503050406030204" pitchFamily="18" charset="0"/>
                <a:ea typeface="Cambria" panose="02040503050406030204" pitchFamily="18" charset="0"/>
              </a:rPr>
              <a:t>OR</a:t>
            </a:r>
          </a:p>
          <a:p>
            <a:pPr marL="342900" indent="-342900">
              <a:buClr>
                <a:srgbClr val="0070C0"/>
              </a:buCl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Pay less for your premium and potentially pay more out-of-pocket</a:t>
            </a:r>
          </a:p>
          <a:p>
            <a:pPr>
              <a:buClr>
                <a:srgbClr val="0070C0"/>
              </a:buClr>
            </a:pPr>
            <a:endParaRPr lang="en-US" sz="24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p:txBody>
      </p:sp>
      <p:cxnSp>
        <p:nvCxnSpPr>
          <p:cNvPr id="4" name="Straight Connector 3"/>
          <p:cNvCxnSpPr/>
          <p:nvPr/>
        </p:nvCxnSpPr>
        <p:spPr>
          <a:xfrm>
            <a:off x="838200" y="2057400"/>
            <a:ext cx="7772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243" y="2133600"/>
            <a:ext cx="3124448" cy="3581400"/>
          </a:xfrm>
          <a:prstGeom prst="rect">
            <a:avLst/>
          </a:prstGeom>
        </p:spPr>
      </p:pic>
    </p:spTree>
    <p:extLst>
      <p:ext uri="{BB962C8B-B14F-4D97-AF65-F5344CB8AC3E}">
        <p14:creationId xmlns:p14="http://schemas.microsoft.com/office/powerpoint/2010/main" val="1383806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06269"/>
            <a:ext cx="53340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COMPARING PLANS A-N</a:t>
            </a:r>
            <a:endParaRPr lang="en-US" sz="3600" dirty="0">
              <a:solidFill>
                <a:srgbClr val="0070C0"/>
              </a:solidFill>
              <a:latin typeface="Cambria" panose="02040503050406030204" pitchFamily="18" charset="0"/>
              <a:ea typeface="Cambria" panose="02040503050406030204" pitchFamily="18" charset="0"/>
            </a:endParaRPr>
          </a:p>
        </p:txBody>
      </p:sp>
      <p:cxnSp>
        <p:nvCxnSpPr>
          <p:cNvPr id="4" name="Straight Connector 3"/>
          <p:cNvCxnSpPr/>
          <p:nvPr/>
        </p:nvCxnSpPr>
        <p:spPr>
          <a:xfrm>
            <a:off x="1295400" y="1676400"/>
            <a:ext cx="6781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979360158"/>
              </p:ext>
            </p:extLst>
          </p:nvPr>
        </p:nvGraphicFramePr>
        <p:xfrm>
          <a:off x="304800" y="1752600"/>
          <a:ext cx="8595362" cy="355853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645568">
                  <a:extLst>
                    <a:ext uri="{9D8B030D-6E8A-4147-A177-3AD203B41FA5}">
                      <a16:colId xmlns:a16="http://schemas.microsoft.com/office/drawing/2014/main" val="20008"/>
                    </a:ext>
                  </a:extLst>
                </a:gridCol>
                <a:gridCol w="601675">
                  <a:extLst>
                    <a:ext uri="{9D8B030D-6E8A-4147-A177-3AD203B41FA5}">
                      <a16:colId xmlns:a16="http://schemas.microsoft.com/office/drawing/2014/main" val="20009"/>
                    </a:ext>
                  </a:extLst>
                </a:gridCol>
                <a:gridCol w="601675">
                  <a:extLst>
                    <a:ext uri="{9D8B030D-6E8A-4147-A177-3AD203B41FA5}">
                      <a16:colId xmlns:a16="http://schemas.microsoft.com/office/drawing/2014/main" val="20010"/>
                    </a:ext>
                  </a:extLst>
                </a:gridCol>
                <a:gridCol w="515722">
                  <a:extLst>
                    <a:ext uri="{9D8B030D-6E8A-4147-A177-3AD203B41FA5}">
                      <a16:colId xmlns:a16="http://schemas.microsoft.com/office/drawing/2014/main" val="20011"/>
                    </a:ext>
                  </a:extLst>
                </a:gridCol>
                <a:gridCol w="515722">
                  <a:extLst>
                    <a:ext uri="{9D8B030D-6E8A-4147-A177-3AD203B41FA5}">
                      <a16:colId xmlns:a16="http://schemas.microsoft.com/office/drawing/2014/main" val="20012"/>
                    </a:ext>
                  </a:extLst>
                </a:gridCol>
              </a:tblGrid>
              <a:tr h="182880">
                <a:tc>
                  <a:txBody>
                    <a:bodyPr/>
                    <a:lstStyle/>
                    <a:p>
                      <a:pPr marL="0" marR="0">
                        <a:spcBef>
                          <a:spcPts val="0"/>
                        </a:spcBef>
                        <a:spcAft>
                          <a:spcPts val="0"/>
                        </a:spcAft>
                      </a:pPr>
                      <a:r>
                        <a:rPr lang="en-US" sz="1100" dirty="0">
                          <a:effectLst/>
                        </a:rPr>
                        <a:t>Medigap Benefits</a:t>
                      </a:r>
                      <a:endParaRPr lang="en-US" sz="11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A</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B</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C</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D</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F</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F HD</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G</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G HD</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K</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L</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M</a:t>
                      </a:r>
                      <a:endParaRPr lang="en-US" sz="16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600" dirty="0">
                          <a:effectLst/>
                        </a:rPr>
                        <a:t>N</a:t>
                      </a:r>
                      <a:endParaRPr lang="en-US" sz="1600" dirty="0">
                        <a:effectLst/>
                        <a:latin typeface="Calibri"/>
                        <a:ea typeface="Calibri"/>
                        <a:cs typeface="Times New Roman"/>
                      </a:endParaRPr>
                    </a:p>
                  </a:txBody>
                  <a:tcPr marL="46288" marR="46288" marT="0" marB="0"/>
                </a:tc>
                <a:extLst>
                  <a:ext uri="{0D108BD9-81ED-4DB2-BD59-A6C34878D82A}">
                    <a16:rowId xmlns:a16="http://schemas.microsoft.com/office/drawing/2014/main" val="10000"/>
                  </a:ext>
                </a:extLst>
              </a:tr>
              <a:tr h="365760">
                <a:tc>
                  <a:txBody>
                    <a:bodyPr/>
                    <a:lstStyle/>
                    <a:p>
                      <a:pPr marL="0" marR="0">
                        <a:spcBef>
                          <a:spcPts val="0"/>
                        </a:spcBef>
                        <a:spcAft>
                          <a:spcPts val="0"/>
                        </a:spcAft>
                      </a:pPr>
                      <a:r>
                        <a:rPr lang="en-US" sz="1000" dirty="0">
                          <a:effectLst/>
                        </a:rPr>
                        <a:t>Medicare Part A coinsurance and hospital costs</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b="1" dirty="0">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extLst>
                  <a:ext uri="{0D108BD9-81ED-4DB2-BD59-A6C34878D82A}">
                    <a16:rowId xmlns:a16="http://schemas.microsoft.com/office/drawing/2014/main" val="10001"/>
                  </a:ext>
                </a:extLst>
              </a:tr>
              <a:tr h="250883">
                <a:tc>
                  <a:txBody>
                    <a:bodyPr/>
                    <a:lstStyle/>
                    <a:p>
                      <a:pPr marL="0" marR="0">
                        <a:spcBef>
                          <a:spcPts val="0"/>
                        </a:spcBef>
                        <a:spcAft>
                          <a:spcPts val="0"/>
                        </a:spcAft>
                        <a:tabLst>
                          <a:tab pos="143510" algn="l"/>
                        </a:tabLst>
                      </a:pPr>
                      <a:r>
                        <a:rPr lang="en-US" sz="1000" dirty="0">
                          <a:effectLst/>
                        </a:rPr>
                        <a:t>Medicare Part B coinsurance or co-payment</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b="1" dirty="0">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50%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75%</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r>
                        <a:rPr lang="en-US" sz="1300" b="0">
                          <a:solidFill>
                            <a:schemeClr val="tx1"/>
                          </a:solidFill>
                          <a:effectLst/>
                        </a:rPr>
                        <a:t>***</a:t>
                      </a:r>
                      <a:endParaRPr lang="en-US" sz="1300" b="0" dirty="0">
                        <a:solidFill>
                          <a:schemeClr val="tx1"/>
                        </a:solidFill>
                        <a:effectLst/>
                        <a:latin typeface="Calibri"/>
                        <a:ea typeface="Calibri"/>
                        <a:cs typeface="Times New Roman"/>
                      </a:endParaRPr>
                    </a:p>
                  </a:txBody>
                  <a:tcPr marL="46288" marR="46288" marT="0" marB="0" anchor="ctr"/>
                </a:tc>
                <a:extLst>
                  <a:ext uri="{0D108BD9-81ED-4DB2-BD59-A6C34878D82A}">
                    <a16:rowId xmlns:a16="http://schemas.microsoft.com/office/drawing/2014/main" val="10002"/>
                  </a:ext>
                </a:extLst>
              </a:tr>
              <a:tr h="188162">
                <a:tc>
                  <a:txBody>
                    <a:bodyPr/>
                    <a:lstStyle/>
                    <a:p>
                      <a:pPr marL="0" marR="0">
                        <a:spcBef>
                          <a:spcPts val="0"/>
                        </a:spcBef>
                        <a:spcAft>
                          <a:spcPts val="0"/>
                        </a:spcAft>
                      </a:pPr>
                      <a:r>
                        <a:rPr lang="en-US" sz="1000" dirty="0">
                          <a:effectLst/>
                        </a:rPr>
                        <a:t>First 3 pints of blood</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50%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75%</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extLst>
                  <a:ext uri="{0D108BD9-81ED-4DB2-BD59-A6C34878D82A}">
                    <a16:rowId xmlns:a16="http://schemas.microsoft.com/office/drawing/2014/main" val="10003"/>
                  </a:ext>
                </a:extLst>
              </a:tr>
              <a:tr h="317303">
                <a:tc>
                  <a:txBody>
                    <a:bodyPr/>
                    <a:lstStyle/>
                    <a:p>
                      <a:pPr marL="0" marR="0">
                        <a:spcBef>
                          <a:spcPts val="0"/>
                        </a:spcBef>
                        <a:spcAft>
                          <a:spcPts val="0"/>
                        </a:spcAft>
                      </a:pPr>
                      <a:r>
                        <a:rPr lang="en-US" sz="1000" dirty="0">
                          <a:effectLst/>
                        </a:rPr>
                        <a:t>Part A hospice care co-insurance or co-payment</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b="1" dirty="0">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50%</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75%</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extLst>
                  <a:ext uri="{0D108BD9-81ED-4DB2-BD59-A6C34878D82A}">
                    <a16:rowId xmlns:a16="http://schemas.microsoft.com/office/drawing/2014/main" val="10004"/>
                  </a:ext>
                </a:extLst>
              </a:tr>
              <a:tr h="188162">
                <a:tc>
                  <a:txBody>
                    <a:bodyPr/>
                    <a:lstStyle/>
                    <a:p>
                      <a:pPr marL="0" marR="0">
                        <a:spcBef>
                          <a:spcPts val="0"/>
                        </a:spcBef>
                        <a:spcAft>
                          <a:spcPts val="0"/>
                        </a:spcAft>
                      </a:pPr>
                      <a:r>
                        <a:rPr lang="en-US" sz="1000" dirty="0">
                          <a:effectLst/>
                        </a:rPr>
                        <a:t>Skilled nursing facility co-insurance</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b="1">
                          <a:solidFill>
                            <a:srgbClr val="C00000"/>
                          </a:solidFill>
                          <a:effectLst/>
                        </a:rPr>
                        <a:t> </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rPr>
                        <a:t> </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50%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75%</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extLst>
                  <a:ext uri="{0D108BD9-81ED-4DB2-BD59-A6C34878D82A}">
                    <a16:rowId xmlns:a16="http://schemas.microsoft.com/office/drawing/2014/main" val="10005"/>
                  </a:ext>
                </a:extLst>
              </a:tr>
              <a:tr h="188162">
                <a:tc>
                  <a:txBody>
                    <a:bodyPr/>
                    <a:lstStyle/>
                    <a:p>
                      <a:pPr marL="0" marR="0">
                        <a:spcBef>
                          <a:spcPts val="0"/>
                        </a:spcBef>
                        <a:spcAft>
                          <a:spcPts val="0"/>
                        </a:spcAft>
                      </a:pPr>
                      <a:r>
                        <a:rPr lang="en-US" sz="1000" dirty="0">
                          <a:effectLst/>
                        </a:rPr>
                        <a:t>Medicare Part A deductible</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b="1" dirty="0">
                          <a:solidFill>
                            <a:srgbClr val="C00000"/>
                          </a:solidFill>
                          <a:effectLst/>
                        </a:rPr>
                        <a:t> </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50%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75%</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50%</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r>
                        <a:rPr lang="en-US" sz="1300">
                          <a:effectLst/>
                        </a:rPr>
                        <a:t> </a:t>
                      </a:r>
                      <a:endParaRPr lang="en-US" sz="1300" dirty="0">
                        <a:effectLst/>
                        <a:latin typeface="Calibri"/>
                        <a:ea typeface="Calibri"/>
                        <a:cs typeface="Times New Roman"/>
                      </a:endParaRPr>
                    </a:p>
                  </a:txBody>
                  <a:tcPr marL="46288" marR="46288" marT="0" marB="0" anchor="ctr"/>
                </a:tc>
                <a:extLst>
                  <a:ext uri="{0D108BD9-81ED-4DB2-BD59-A6C34878D82A}">
                    <a16:rowId xmlns:a16="http://schemas.microsoft.com/office/drawing/2014/main" val="10006"/>
                  </a:ext>
                </a:extLst>
              </a:tr>
              <a:tr h="158651">
                <a:tc>
                  <a:txBody>
                    <a:bodyPr/>
                    <a:lstStyle/>
                    <a:p>
                      <a:pPr marL="0" marR="0">
                        <a:spcBef>
                          <a:spcPts val="0"/>
                        </a:spcBef>
                        <a:spcAft>
                          <a:spcPts val="0"/>
                        </a:spcAft>
                      </a:pPr>
                      <a:r>
                        <a:rPr lang="en-US" sz="1000" dirty="0">
                          <a:effectLst/>
                        </a:rPr>
                        <a:t>Medicare Part B deductible</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b="1">
                          <a:solidFill>
                            <a:srgbClr val="C00000"/>
                          </a:solidFill>
                          <a:effectLst/>
                        </a:rPr>
                        <a:t> </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rPr>
                        <a:t> </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rPr>
                        <a:t> </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rPr>
                        <a:t> </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a:effectLst/>
                        <a:latin typeface="Calibri"/>
                        <a:ea typeface="Calibri"/>
                        <a:cs typeface="Times New Roman"/>
                      </a:endParaRPr>
                    </a:p>
                  </a:txBody>
                  <a:tcPr marL="46288" marR="46288" marT="0" marB="0" anchor="ctr"/>
                </a:tc>
                <a:extLst>
                  <a:ext uri="{0D108BD9-81ED-4DB2-BD59-A6C34878D82A}">
                    <a16:rowId xmlns:a16="http://schemas.microsoft.com/office/drawing/2014/main" val="10007"/>
                  </a:ext>
                </a:extLst>
              </a:tr>
              <a:tr h="158651">
                <a:tc>
                  <a:txBody>
                    <a:bodyPr/>
                    <a:lstStyle/>
                    <a:p>
                      <a:pPr marL="0" marR="0">
                        <a:spcBef>
                          <a:spcPts val="0"/>
                        </a:spcBef>
                        <a:spcAft>
                          <a:spcPts val="0"/>
                        </a:spcAft>
                      </a:pPr>
                      <a:r>
                        <a:rPr lang="en-US" sz="1000" dirty="0">
                          <a:effectLst/>
                        </a:rPr>
                        <a:t>Medicare Part B excess </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b="1" dirty="0">
                          <a:solidFill>
                            <a:srgbClr val="C00000"/>
                          </a:solidFill>
                          <a:effectLst/>
                        </a:rPr>
                        <a:t> </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rPr>
                        <a:t> </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rPr>
                        <a:t> </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rPr>
                        <a:t> </a:t>
                      </a:r>
                      <a:endParaRPr lang="en-US" sz="1300" b="1">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b="1">
                          <a:solidFill>
                            <a:srgbClr val="C00000"/>
                          </a:solidFill>
                          <a:effectLst/>
                          <a:sym typeface="Wingdings"/>
                        </a:rPr>
                        <a:t></a:t>
                      </a:r>
                      <a:endParaRPr lang="en-US" sz="1300" b="1" dirty="0">
                        <a:solidFill>
                          <a:srgbClr val="C00000"/>
                        </a:solidFill>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extLst>
                  <a:ext uri="{0D108BD9-81ED-4DB2-BD59-A6C34878D82A}">
                    <a16:rowId xmlns:a16="http://schemas.microsoft.com/office/drawing/2014/main" val="10008"/>
                  </a:ext>
                </a:extLst>
              </a:tr>
              <a:tr h="317303">
                <a:tc>
                  <a:txBody>
                    <a:bodyPr/>
                    <a:lstStyle/>
                    <a:p>
                      <a:pPr marL="0" marR="0">
                        <a:spcBef>
                          <a:spcPts val="0"/>
                        </a:spcBef>
                        <a:spcAft>
                          <a:spcPts val="0"/>
                        </a:spcAft>
                      </a:pPr>
                      <a:r>
                        <a:rPr lang="en-US" sz="1000" dirty="0">
                          <a:effectLst/>
                        </a:rPr>
                        <a:t>Foreign travel emergency (up to plan limits)</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80%</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80%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80%</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80%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80%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80%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80%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80%</a:t>
                      </a:r>
                      <a:endParaRPr lang="en-US" sz="1300" dirty="0">
                        <a:effectLst/>
                        <a:latin typeface="Calibri"/>
                        <a:ea typeface="Calibri"/>
                        <a:cs typeface="Times New Roman"/>
                      </a:endParaRPr>
                    </a:p>
                  </a:txBody>
                  <a:tcPr marL="46288" marR="46288" marT="0" marB="0" anchor="ctr"/>
                </a:tc>
                <a:extLst>
                  <a:ext uri="{0D108BD9-81ED-4DB2-BD59-A6C34878D82A}">
                    <a16:rowId xmlns:a16="http://schemas.microsoft.com/office/drawing/2014/main" val="10009"/>
                  </a:ext>
                </a:extLst>
              </a:tr>
              <a:tr h="203764">
                <a:tc>
                  <a:txBody>
                    <a:bodyPr/>
                    <a:lstStyle/>
                    <a:p>
                      <a:pPr marL="0" marR="0">
                        <a:spcBef>
                          <a:spcPts val="0"/>
                        </a:spcBef>
                        <a:spcAft>
                          <a:spcPts val="0"/>
                        </a:spcAft>
                      </a:pPr>
                      <a:r>
                        <a:rPr lang="en-US" sz="1000" dirty="0">
                          <a:effectLst/>
                        </a:rPr>
                        <a:t>Out-of-pocket limit**</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dirty="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dirty="0">
                          <a:effectLst/>
                        </a:rPr>
                        <a:t>$6,620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dirty="0">
                          <a:effectLst/>
                        </a:rPr>
                        <a:t>$3,310</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extLst>
                  <a:ext uri="{0D108BD9-81ED-4DB2-BD59-A6C34878D82A}">
                    <a16:rowId xmlns:a16="http://schemas.microsoft.com/office/drawing/2014/main" val="10010"/>
                  </a:ext>
                </a:extLst>
              </a:tr>
              <a:tr h="158651">
                <a:tc>
                  <a:txBody>
                    <a:bodyPr/>
                    <a:lstStyle/>
                    <a:p>
                      <a:pPr marL="0" marR="0">
                        <a:spcBef>
                          <a:spcPts val="0"/>
                        </a:spcBef>
                        <a:spcAft>
                          <a:spcPts val="0"/>
                        </a:spcAft>
                      </a:pPr>
                      <a:r>
                        <a:rPr lang="en-US" sz="1000" dirty="0">
                          <a:effectLst/>
                        </a:rPr>
                        <a:t> </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dirty="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dirty="0">
                        <a:effectLst/>
                        <a:latin typeface="Calibri"/>
                        <a:ea typeface="Calibri"/>
                        <a:cs typeface="Times New Roman"/>
                      </a:endParaRPr>
                    </a:p>
                  </a:txBody>
                  <a:tcPr marL="46288" marR="46288" marT="0" marB="0" anchor="ctr"/>
                </a:tc>
                <a:tc>
                  <a:txBody>
                    <a:bodyPr/>
                    <a:lstStyle/>
                    <a:p>
                      <a:pPr marL="0" marR="0" algn="ctr">
                        <a:spcBef>
                          <a:spcPts val="0"/>
                        </a:spcBef>
                        <a:spcAft>
                          <a:spcPts val="0"/>
                        </a:spcAft>
                      </a:pPr>
                      <a:r>
                        <a:rPr lang="en-US" sz="1300">
                          <a:effectLst/>
                        </a:rPr>
                        <a:t> </a:t>
                      </a:r>
                      <a:endParaRPr lang="en-US" sz="1300">
                        <a:effectLst/>
                        <a:latin typeface="Calibri"/>
                        <a:ea typeface="Calibri"/>
                        <a:cs typeface="Times New Roman"/>
                      </a:endParaRPr>
                    </a:p>
                  </a:txBody>
                  <a:tcPr marL="46288" marR="46288" marT="0" marB="0" anchor="ctr"/>
                </a:tc>
                <a:extLst>
                  <a:ext uri="{0D108BD9-81ED-4DB2-BD59-A6C34878D82A}">
                    <a16:rowId xmlns:a16="http://schemas.microsoft.com/office/drawing/2014/main" val="10011"/>
                  </a:ext>
                </a:extLst>
              </a:tr>
              <a:tr h="510362">
                <a:tc>
                  <a:txBody>
                    <a:bodyPr/>
                    <a:lstStyle/>
                    <a:p>
                      <a:pPr marL="0" marR="0">
                        <a:spcBef>
                          <a:spcPts val="0"/>
                        </a:spcBef>
                        <a:spcAft>
                          <a:spcPts val="0"/>
                        </a:spcAft>
                      </a:pPr>
                      <a:r>
                        <a:rPr lang="en-US" sz="1000" dirty="0">
                          <a:effectLst/>
                        </a:rPr>
                        <a:t>Least Expensive Premium/65 year old Female in IL</a:t>
                      </a:r>
                      <a:r>
                        <a:rPr lang="en-US" sz="1000" baseline="0" dirty="0">
                          <a:effectLst/>
                        </a:rPr>
                        <a:t>  </a:t>
                      </a:r>
                      <a:r>
                        <a:rPr lang="en-US" sz="1000" dirty="0">
                          <a:effectLst/>
                        </a:rPr>
                        <a:t>(your rates will vary)</a:t>
                      </a:r>
                      <a:endParaRPr lang="en-US" sz="1000" dirty="0">
                        <a:effectLst/>
                        <a:latin typeface="Calibri"/>
                        <a:ea typeface="Calibri"/>
                        <a:cs typeface="Times New Roman"/>
                      </a:endParaRPr>
                    </a:p>
                  </a:txBody>
                  <a:tcPr marL="46288" marR="46288" marT="0" marB="0"/>
                </a:tc>
                <a:tc>
                  <a:txBody>
                    <a:bodyPr/>
                    <a:lstStyle/>
                    <a:p>
                      <a:pPr marL="0" marR="0" algn="ctr">
                        <a:spcBef>
                          <a:spcPts val="0"/>
                        </a:spcBef>
                        <a:spcAft>
                          <a:spcPts val="0"/>
                        </a:spcAft>
                      </a:pPr>
                      <a:r>
                        <a:rPr lang="en-US" sz="1300" spc="0" dirty="0">
                          <a:effectLst/>
                        </a:rPr>
                        <a:t>$900</a:t>
                      </a:r>
                      <a:endParaRPr lang="en-US" sz="13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$1,437</a:t>
                      </a:r>
                      <a:endParaRPr lang="en-US" sz="13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$1,757</a:t>
                      </a:r>
                      <a:endParaRPr lang="en-US" sz="13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$1,409</a:t>
                      </a:r>
                      <a:endParaRPr lang="en-US" sz="13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$1,478</a:t>
                      </a:r>
                      <a:endParaRPr lang="en-US" sz="13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$377</a:t>
                      </a:r>
                    </a:p>
                    <a:p>
                      <a:pPr marL="0" marR="0" algn="ctr">
                        <a:spcBef>
                          <a:spcPts val="0"/>
                        </a:spcBef>
                        <a:spcAft>
                          <a:spcPts val="0"/>
                        </a:spcAft>
                      </a:pPr>
                      <a:r>
                        <a:rPr lang="en-US" sz="800" spc="0" dirty="0">
                          <a:effectLst/>
                        </a:rPr>
                        <a:t>after $2,490</a:t>
                      </a:r>
                      <a:r>
                        <a:rPr lang="en-US" sz="800" spc="0" baseline="0" dirty="0">
                          <a:effectLst/>
                        </a:rPr>
                        <a:t> </a:t>
                      </a:r>
                      <a:r>
                        <a:rPr lang="en-US" sz="800" spc="0" dirty="0">
                          <a:effectLst/>
                        </a:rPr>
                        <a:t>deductible</a:t>
                      </a:r>
                      <a:endParaRPr lang="en-US" sz="8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$1,332</a:t>
                      </a:r>
                      <a:endParaRPr lang="en-US" sz="13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$377 </a:t>
                      </a:r>
                    </a:p>
                    <a:p>
                      <a:pPr marL="0" marR="0" algn="ctr">
                        <a:spcBef>
                          <a:spcPts val="0"/>
                        </a:spcBef>
                        <a:spcAft>
                          <a:spcPts val="0"/>
                        </a:spcAft>
                      </a:pPr>
                      <a:r>
                        <a:rPr lang="en-US" sz="800" spc="0" dirty="0">
                          <a:effectLst/>
                        </a:rPr>
                        <a:t>after $2,490 deductible</a:t>
                      </a:r>
                      <a:endParaRPr lang="en-US" sz="8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$916</a:t>
                      </a:r>
                      <a:endParaRPr lang="en-US" sz="13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$1249</a:t>
                      </a:r>
                      <a:endParaRPr lang="en-US" sz="13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$1528</a:t>
                      </a:r>
                      <a:endParaRPr lang="en-US" sz="1300" spc="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US" sz="1300" spc="0" dirty="0">
                          <a:effectLst/>
                        </a:rPr>
                        <a:t>$970</a:t>
                      </a:r>
                      <a:endParaRPr lang="en-US" sz="1300" spc="0" dirty="0">
                        <a:effectLst/>
                        <a:latin typeface="Calibri"/>
                        <a:ea typeface="Calibri"/>
                        <a:cs typeface="Times New Roman"/>
                      </a:endParaRPr>
                    </a:p>
                  </a:txBody>
                  <a:tcPr marL="0" marR="0" marT="0" marB="0" anchor="ctr"/>
                </a:tc>
                <a:extLst>
                  <a:ext uri="{0D108BD9-81ED-4DB2-BD59-A6C34878D82A}">
                    <a16:rowId xmlns:a16="http://schemas.microsoft.com/office/drawing/2014/main" val="10012"/>
                  </a:ext>
                </a:extLst>
              </a:tr>
            </a:tbl>
          </a:graphicData>
        </a:graphic>
      </p:graphicFrame>
      <p:sp>
        <p:nvSpPr>
          <p:cNvPr id="7" name="TextBox 6"/>
          <p:cNvSpPr txBox="1"/>
          <p:nvPr/>
        </p:nvSpPr>
        <p:spPr>
          <a:xfrm>
            <a:off x="228600" y="5334000"/>
            <a:ext cx="8458200" cy="553998"/>
          </a:xfrm>
          <a:prstGeom prst="rect">
            <a:avLst/>
          </a:prstGeom>
          <a:noFill/>
        </p:spPr>
        <p:txBody>
          <a:bodyPr wrap="square" rtlCol="0">
            <a:spAutoFit/>
          </a:bodyPr>
          <a:lstStyle/>
          <a:p>
            <a:r>
              <a:rPr lang="en-US" sz="1000" dirty="0"/>
              <a:t>**After you meet your out-of-pocket yearly limit and your yearly Part B deductible, the Medigap plan pays 100% of covered services for the rest of the year.</a:t>
            </a:r>
          </a:p>
          <a:p>
            <a:r>
              <a:rPr lang="en-US" sz="1000" dirty="0"/>
              <a:t>***Plan N pays 100% of the Part B coinsurance, except for a $20 </a:t>
            </a:r>
            <a:r>
              <a:rPr lang="en-US" sz="1000" dirty="0" err="1"/>
              <a:t>copay</a:t>
            </a:r>
            <a:r>
              <a:rPr lang="en-US" sz="1000" dirty="0"/>
              <a:t> for office visits and $50 </a:t>
            </a:r>
            <a:r>
              <a:rPr lang="en-US" sz="1000" dirty="0" err="1"/>
              <a:t>copay</a:t>
            </a:r>
            <a:r>
              <a:rPr lang="en-US" sz="1000" dirty="0"/>
              <a:t> for emergency room </a:t>
            </a:r>
          </a:p>
          <a:p>
            <a:r>
              <a:rPr lang="en-US" sz="1000" dirty="0"/>
              <a:t>Plans C and F are no longer available for those who are eligible for Medicare after January 1, 2020.  You can choose Plans D or F instead.</a:t>
            </a:r>
          </a:p>
        </p:txBody>
      </p:sp>
    </p:spTree>
    <p:extLst>
      <p:ext uri="{BB962C8B-B14F-4D97-AF65-F5344CB8AC3E}">
        <p14:creationId xmlns:p14="http://schemas.microsoft.com/office/powerpoint/2010/main" val="2409106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00" t="12067" r="36000" b="22600"/>
          <a:stretch/>
        </p:blipFill>
        <p:spPr>
          <a:xfrm>
            <a:off x="0" y="0"/>
            <a:ext cx="5794310"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38" t="12067" r="36000" b="22600"/>
          <a:stretch/>
        </p:blipFill>
        <p:spPr>
          <a:xfrm flipH="1">
            <a:off x="5794310" y="0"/>
            <a:ext cx="3349690" cy="6858000"/>
          </a:xfrm>
          <a:prstGeom prst="rect">
            <a:avLst/>
          </a:prstGeom>
        </p:spPr>
      </p:pic>
      <p:sp>
        <p:nvSpPr>
          <p:cNvPr id="5" name="TextBox 4"/>
          <p:cNvSpPr txBox="1"/>
          <p:nvPr/>
        </p:nvSpPr>
        <p:spPr>
          <a:xfrm>
            <a:off x="3124200" y="1143000"/>
            <a:ext cx="480060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SECRET #2</a:t>
            </a:r>
          </a:p>
        </p:txBody>
      </p:sp>
      <p:sp>
        <p:nvSpPr>
          <p:cNvPr id="2" name="TextBox 1"/>
          <p:cNvSpPr txBox="1"/>
          <p:nvPr/>
        </p:nvSpPr>
        <p:spPr>
          <a:xfrm>
            <a:off x="3124200" y="2209800"/>
            <a:ext cx="5486400" cy="3416320"/>
          </a:xfrm>
          <a:prstGeom prst="rect">
            <a:avLst/>
          </a:prstGeom>
          <a:noFill/>
        </p:spPr>
        <p:txBody>
          <a:bodyPr wrap="square" rtlCol="0">
            <a:spAutoFit/>
          </a:bodyPr>
          <a:lstStyle/>
          <a:p>
            <a:r>
              <a:rPr lang="en-US" sz="5400" b="1" dirty="0">
                <a:latin typeface="Cambria" panose="02040503050406030204" pitchFamily="18" charset="0"/>
                <a:ea typeface="Cambria" panose="02040503050406030204" pitchFamily="18" charset="0"/>
              </a:rPr>
              <a:t>MEDIGAP PLANS ARE STANDARD BUT THE RATES ARE NOT</a:t>
            </a:r>
          </a:p>
        </p:txBody>
      </p:sp>
      <p:cxnSp>
        <p:nvCxnSpPr>
          <p:cNvPr id="7" name="Straight Connector 6"/>
          <p:cNvCxnSpPr/>
          <p:nvPr/>
        </p:nvCxnSpPr>
        <p:spPr>
          <a:xfrm>
            <a:off x="3276600" y="1828800"/>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205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3400" y="1600200"/>
            <a:ext cx="4419600" cy="4524315"/>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3600" dirty="0">
                <a:latin typeface="Cambria" panose="02040503050406030204" pitchFamily="18" charset="0"/>
                <a:ea typeface="Cambria" panose="02040503050406030204" pitchFamily="18" charset="0"/>
              </a:rPr>
              <a:t>Insurance premiums can vary THOUSANDS of dollars a year, for the EXACT SAME COVERAGE</a:t>
            </a:r>
          </a:p>
          <a:p>
            <a:pPr>
              <a:buClr>
                <a:srgbClr val="0070C0"/>
              </a:buClr>
            </a:pPr>
            <a:endParaRPr lang="en-US" sz="36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751732"/>
            <a:ext cx="3810000" cy="1601068"/>
          </a:xfrm>
          <a:prstGeom prst="rect">
            <a:avLst/>
          </a:prstGeom>
        </p:spPr>
      </p:pic>
    </p:spTree>
    <p:extLst>
      <p:ext uri="{BB962C8B-B14F-4D97-AF65-F5344CB8AC3E}">
        <p14:creationId xmlns:p14="http://schemas.microsoft.com/office/powerpoint/2010/main" val="1671766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64547"/>
            <a:ext cx="8229600" cy="461665"/>
          </a:xfrm>
          <a:prstGeom prst="rect">
            <a:avLst/>
          </a:prstGeom>
          <a:noFill/>
        </p:spPr>
        <p:txBody>
          <a:bodyPr wrap="square" rtlCol="0">
            <a:spAutoFit/>
          </a:bodyPr>
          <a:lstStyle/>
          <a:p>
            <a:r>
              <a:rPr lang="en-US" sz="2400" b="1" dirty="0">
                <a:solidFill>
                  <a:srgbClr val="0070C0"/>
                </a:solidFill>
                <a:latin typeface="Cambria" panose="02040503050406030204" pitchFamily="18" charset="0"/>
                <a:ea typeface="Cambria" panose="02040503050406030204" pitchFamily="18" charset="0"/>
              </a:rPr>
              <a:t>Female / Age 65 / Living in IL</a:t>
            </a:r>
            <a:endParaRPr lang="en-US" sz="24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2971800" y="2426207"/>
            <a:ext cx="2362200" cy="1323439"/>
          </a:xfrm>
          <a:prstGeom prst="rect">
            <a:avLst/>
          </a:prstGeom>
          <a:noFill/>
        </p:spPr>
        <p:txBody>
          <a:bodyPr wrap="square" rtlCol="0">
            <a:spAutoFit/>
          </a:bodyPr>
          <a:lstStyle/>
          <a:p>
            <a:pPr algn="ctr">
              <a:buClr>
                <a:srgbClr val="0070C0"/>
              </a:buClr>
            </a:pPr>
            <a:r>
              <a:rPr lang="en-US" sz="2000" dirty="0">
                <a:latin typeface="Cambria" panose="02040503050406030204" pitchFamily="18" charset="0"/>
                <a:ea typeface="Cambria" panose="02040503050406030204" pitchFamily="18" charset="0"/>
              </a:rPr>
              <a:t>Plan G</a:t>
            </a:r>
          </a:p>
          <a:p>
            <a:pPr algn="ctr">
              <a:buClr>
                <a:srgbClr val="0070C0"/>
              </a:buClr>
            </a:pPr>
            <a:endParaRPr lang="en-US" sz="2000" dirty="0">
              <a:latin typeface="Cambria" panose="02040503050406030204" pitchFamily="18" charset="0"/>
              <a:ea typeface="Cambria" panose="02040503050406030204" pitchFamily="18" charset="0"/>
            </a:endParaRPr>
          </a:p>
          <a:p>
            <a:pPr algn="ctr">
              <a:buClr>
                <a:srgbClr val="0070C0"/>
              </a:buClr>
            </a:pPr>
            <a:r>
              <a:rPr lang="en-US" sz="2000" dirty="0">
                <a:latin typeface="Cambria" panose="02040503050406030204" pitchFamily="18" charset="0"/>
                <a:ea typeface="Cambria" panose="02040503050406030204" pitchFamily="18" charset="0"/>
              </a:rPr>
              <a:t>Highest Premium</a:t>
            </a:r>
          </a:p>
          <a:p>
            <a:pPr algn="ctr">
              <a:buClr>
                <a:srgbClr val="0070C0"/>
              </a:buClr>
            </a:pPr>
            <a:r>
              <a:rPr lang="en-US" sz="2000" b="1" dirty="0">
                <a:latin typeface="Cambria" panose="02040503050406030204" pitchFamily="18" charset="0"/>
                <a:ea typeface="Cambria" panose="02040503050406030204" pitchFamily="18" charset="0"/>
              </a:rPr>
              <a:t>$3,568</a:t>
            </a:r>
          </a:p>
        </p:txBody>
      </p:sp>
      <p:cxnSp>
        <p:nvCxnSpPr>
          <p:cNvPr id="4" name="Straight Connector 3"/>
          <p:cNvCxnSpPr/>
          <p:nvPr/>
        </p:nvCxnSpPr>
        <p:spPr>
          <a:xfrm>
            <a:off x="838200" y="20574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19800" y="2438399"/>
            <a:ext cx="2362200" cy="1323439"/>
          </a:xfrm>
          <a:prstGeom prst="rect">
            <a:avLst/>
          </a:prstGeom>
          <a:noFill/>
        </p:spPr>
        <p:txBody>
          <a:bodyPr wrap="square" rtlCol="0">
            <a:spAutoFit/>
          </a:bodyPr>
          <a:lstStyle/>
          <a:p>
            <a:pPr algn="ctr">
              <a:buClr>
                <a:srgbClr val="0070C0"/>
              </a:buClr>
            </a:pPr>
            <a:r>
              <a:rPr lang="en-US" sz="2000" dirty="0">
                <a:latin typeface="Cambria" panose="02040503050406030204" pitchFamily="18" charset="0"/>
                <a:ea typeface="Cambria" panose="02040503050406030204" pitchFamily="18" charset="0"/>
              </a:rPr>
              <a:t>Plan G</a:t>
            </a:r>
          </a:p>
          <a:p>
            <a:pPr algn="ctr">
              <a:buClr>
                <a:srgbClr val="0070C0"/>
              </a:buClr>
            </a:pPr>
            <a:endParaRPr lang="en-US" sz="2000" dirty="0">
              <a:latin typeface="Cambria" panose="02040503050406030204" pitchFamily="18" charset="0"/>
              <a:ea typeface="Cambria" panose="02040503050406030204" pitchFamily="18" charset="0"/>
            </a:endParaRPr>
          </a:p>
          <a:p>
            <a:pPr algn="ctr">
              <a:buClr>
                <a:srgbClr val="0070C0"/>
              </a:buClr>
            </a:pPr>
            <a:r>
              <a:rPr lang="en-US" sz="2000" dirty="0">
                <a:latin typeface="Cambria" panose="02040503050406030204" pitchFamily="18" charset="0"/>
                <a:ea typeface="Cambria" panose="02040503050406030204" pitchFamily="18" charset="0"/>
              </a:rPr>
              <a:t>Lowest Premium</a:t>
            </a:r>
          </a:p>
          <a:p>
            <a:pPr algn="ctr">
              <a:buClr>
                <a:srgbClr val="0070C0"/>
              </a:buClr>
            </a:pPr>
            <a:r>
              <a:rPr lang="en-US" sz="2000" b="1" dirty="0">
                <a:latin typeface="Cambria" panose="02040503050406030204" pitchFamily="18" charset="0"/>
                <a:ea typeface="Cambria" panose="02040503050406030204" pitchFamily="18" charset="0"/>
              </a:rPr>
              <a:t>$1,332</a:t>
            </a:r>
          </a:p>
        </p:txBody>
      </p:sp>
      <p:cxnSp>
        <p:nvCxnSpPr>
          <p:cNvPr id="7" name="Straight Connector 6"/>
          <p:cNvCxnSpPr/>
          <p:nvPr/>
        </p:nvCxnSpPr>
        <p:spPr>
          <a:xfrm>
            <a:off x="5562600" y="2438399"/>
            <a:ext cx="0" cy="132343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6200" y="3886200"/>
            <a:ext cx="3429000" cy="1569660"/>
          </a:xfrm>
          <a:prstGeom prst="rect">
            <a:avLst/>
          </a:prstGeom>
          <a:noFill/>
        </p:spPr>
        <p:txBody>
          <a:bodyPr wrap="square" rtlCol="0">
            <a:spAutoFit/>
          </a:bodyPr>
          <a:lstStyle/>
          <a:p>
            <a:pPr algn="ctr">
              <a:buClr>
                <a:srgbClr val="0070C0"/>
              </a:buClr>
            </a:pPr>
            <a:r>
              <a:rPr lang="en-US" sz="4800" dirty="0">
                <a:solidFill>
                  <a:srgbClr val="0070C0"/>
                </a:solidFill>
                <a:latin typeface="Cambria" panose="02040503050406030204" pitchFamily="18" charset="0"/>
                <a:ea typeface="Cambria" panose="02040503050406030204" pitchFamily="18" charset="0"/>
              </a:rPr>
              <a:t>Savings</a:t>
            </a:r>
          </a:p>
          <a:p>
            <a:pPr algn="ctr">
              <a:buClr>
                <a:srgbClr val="0070C0"/>
              </a:buClr>
            </a:pPr>
            <a:r>
              <a:rPr lang="en-US" sz="4800" b="1" dirty="0">
                <a:solidFill>
                  <a:srgbClr val="0070C0"/>
                </a:solidFill>
                <a:latin typeface="Cambria" panose="02040503050406030204" pitchFamily="18" charset="0"/>
                <a:ea typeface="Cambria" panose="02040503050406030204" pitchFamily="18" charset="0"/>
              </a:rPr>
              <a:t>$2,236 </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200" t="3350" r="3867" b="14250"/>
          <a:stretch/>
        </p:blipFill>
        <p:spPr>
          <a:xfrm>
            <a:off x="729626" y="2289048"/>
            <a:ext cx="2091638" cy="1825752"/>
          </a:xfrm>
          <a:prstGeom prst="rect">
            <a:avLst/>
          </a:prstGeom>
        </p:spPr>
      </p:pic>
      <p:sp>
        <p:nvSpPr>
          <p:cNvPr id="12" name="TextBox 11"/>
          <p:cNvSpPr txBox="1"/>
          <p:nvPr/>
        </p:nvSpPr>
        <p:spPr>
          <a:xfrm>
            <a:off x="10056536" y="1438125"/>
            <a:ext cx="5562600" cy="4647426"/>
          </a:xfrm>
          <a:prstGeom prst="rect">
            <a:avLst/>
          </a:prstGeom>
          <a:solidFill>
            <a:srgbClr val="92D050">
              <a:alpha val="82000"/>
            </a:srgbClr>
          </a:solidFill>
          <a:effectLst>
            <a:glow rad="228600">
              <a:schemeClr val="accent5">
                <a:satMod val="175000"/>
                <a:alpha val="40000"/>
              </a:schemeClr>
            </a:glow>
          </a:effectLst>
        </p:spPr>
        <p:txBody>
          <a:bodyPr wrap="square" rtlCol="0">
            <a:spAutoFit/>
          </a:bodyPr>
          <a:lstStyle/>
          <a:p>
            <a:pPr algn="ctr"/>
            <a:endParaRPr lang="en-US" sz="4000" dirty="0">
              <a:latin typeface="Cambria" panose="02040503050406030204" pitchFamily="18" charset="0"/>
              <a:ea typeface="Cambria" panose="02040503050406030204" pitchFamily="18" charset="0"/>
            </a:endParaRPr>
          </a:p>
          <a:p>
            <a:pPr algn="ctr"/>
            <a:r>
              <a:rPr lang="en-US" sz="7200" dirty="0">
                <a:latin typeface="Cambria" panose="02040503050406030204" pitchFamily="18" charset="0"/>
                <a:ea typeface="Cambria" panose="02040503050406030204" pitchFamily="18" charset="0"/>
              </a:rPr>
              <a:t>$46,900 Savings over 10 Years</a:t>
            </a:r>
            <a:endParaRPr lang="en-US" sz="6000" dirty="0">
              <a:latin typeface="Cambria" panose="02040503050406030204" pitchFamily="18" charset="0"/>
              <a:ea typeface="Cambria" panose="02040503050406030204" pitchFamily="18" charset="0"/>
            </a:endParaRPr>
          </a:p>
          <a:p>
            <a:pPr algn="ct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15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8229600" cy="461665"/>
          </a:xfrm>
          <a:prstGeom prst="rect">
            <a:avLst/>
          </a:prstGeom>
          <a:noFill/>
        </p:spPr>
        <p:txBody>
          <a:bodyPr wrap="square" rtlCol="0">
            <a:spAutoFit/>
          </a:bodyPr>
          <a:lstStyle/>
          <a:p>
            <a:r>
              <a:rPr lang="en-US" sz="2400" b="1" dirty="0">
                <a:solidFill>
                  <a:srgbClr val="0070C0"/>
                </a:solidFill>
                <a:latin typeface="Cambria" panose="02040503050406030204" pitchFamily="18" charset="0"/>
                <a:ea typeface="Cambria" panose="02040503050406030204" pitchFamily="18" charset="0"/>
              </a:rPr>
              <a:t>Male / Age 68 / Living in IL</a:t>
            </a:r>
            <a:endParaRPr lang="en-US" sz="24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2971800" y="2438399"/>
            <a:ext cx="2362200" cy="1323439"/>
          </a:xfrm>
          <a:prstGeom prst="rect">
            <a:avLst/>
          </a:prstGeom>
          <a:noFill/>
        </p:spPr>
        <p:txBody>
          <a:bodyPr wrap="square" rtlCol="0">
            <a:spAutoFit/>
          </a:bodyPr>
          <a:lstStyle/>
          <a:p>
            <a:pPr algn="ctr">
              <a:buClr>
                <a:srgbClr val="0070C0"/>
              </a:buClr>
            </a:pPr>
            <a:r>
              <a:rPr lang="en-US" sz="2000" dirty="0">
                <a:latin typeface="Cambria" panose="02040503050406030204" pitchFamily="18" charset="0"/>
                <a:ea typeface="Cambria" panose="02040503050406030204" pitchFamily="18" charset="0"/>
              </a:rPr>
              <a:t>Plan A</a:t>
            </a:r>
          </a:p>
          <a:p>
            <a:pPr algn="ctr">
              <a:buClr>
                <a:srgbClr val="0070C0"/>
              </a:buClr>
            </a:pPr>
            <a:endParaRPr lang="en-US" sz="2000" dirty="0">
              <a:latin typeface="Cambria" panose="02040503050406030204" pitchFamily="18" charset="0"/>
              <a:ea typeface="Cambria" panose="02040503050406030204" pitchFamily="18" charset="0"/>
            </a:endParaRPr>
          </a:p>
          <a:p>
            <a:pPr algn="ctr">
              <a:buClr>
                <a:srgbClr val="0070C0"/>
              </a:buClr>
            </a:pPr>
            <a:r>
              <a:rPr lang="en-US" sz="2000" dirty="0">
                <a:latin typeface="Cambria" panose="02040503050406030204" pitchFamily="18" charset="0"/>
                <a:ea typeface="Cambria" panose="02040503050406030204" pitchFamily="18" charset="0"/>
              </a:rPr>
              <a:t>Highest Premium</a:t>
            </a:r>
          </a:p>
          <a:p>
            <a:pPr algn="ctr">
              <a:buClr>
                <a:srgbClr val="0070C0"/>
              </a:buClr>
            </a:pPr>
            <a:r>
              <a:rPr lang="en-US" sz="2000" b="1" dirty="0">
                <a:latin typeface="Cambria" panose="02040503050406030204" pitchFamily="18" charset="0"/>
                <a:ea typeface="Cambria" panose="02040503050406030204" pitchFamily="18" charset="0"/>
              </a:rPr>
              <a:t>$3,260</a:t>
            </a:r>
          </a:p>
        </p:txBody>
      </p:sp>
      <p:cxnSp>
        <p:nvCxnSpPr>
          <p:cNvPr id="4" name="Straight Connector 3"/>
          <p:cNvCxnSpPr/>
          <p:nvPr/>
        </p:nvCxnSpPr>
        <p:spPr>
          <a:xfrm>
            <a:off x="838200" y="20574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19800" y="2438399"/>
            <a:ext cx="2362200" cy="1323439"/>
          </a:xfrm>
          <a:prstGeom prst="rect">
            <a:avLst/>
          </a:prstGeom>
          <a:noFill/>
        </p:spPr>
        <p:txBody>
          <a:bodyPr wrap="square" rtlCol="0">
            <a:spAutoFit/>
          </a:bodyPr>
          <a:lstStyle/>
          <a:p>
            <a:pPr algn="ctr">
              <a:buClr>
                <a:srgbClr val="0070C0"/>
              </a:buClr>
            </a:pPr>
            <a:r>
              <a:rPr lang="en-US" sz="2000" dirty="0">
                <a:latin typeface="Cambria" panose="02040503050406030204" pitchFamily="18" charset="0"/>
                <a:ea typeface="Cambria" panose="02040503050406030204" pitchFamily="18" charset="0"/>
              </a:rPr>
              <a:t>Plan A</a:t>
            </a:r>
          </a:p>
          <a:p>
            <a:pPr algn="ctr">
              <a:buClr>
                <a:srgbClr val="0070C0"/>
              </a:buClr>
            </a:pPr>
            <a:endParaRPr lang="en-US" sz="2000" dirty="0">
              <a:latin typeface="Cambria" panose="02040503050406030204" pitchFamily="18" charset="0"/>
              <a:ea typeface="Cambria" panose="02040503050406030204" pitchFamily="18" charset="0"/>
            </a:endParaRPr>
          </a:p>
          <a:p>
            <a:pPr algn="ctr">
              <a:buClr>
                <a:srgbClr val="0070C0"/>
              </a:buClr>
            </a:pPr>
            <a:r>
              <a:rPr lang="en-US" sz="2000" dirty="0">
                <a:latin typeface="Cambria" panose="02040503050406030204" pitchFamily="18" charset="0"/>
                <a:ea typeface="Cambria" panose="02040503050406030204" pitchFamily="18" charset="0"/>
              </a:rPr>
              <a:t>Lowest Premium</a:t>
            </a:r>
          </a:p>
          <a:p>
            <a:pPr algn="ctr">
              <a:buClr>
                <a:srgbClr val="0070C0"/>
              </a:buClr>
            </a:pPr>
            <a:r>
              <a:rPr lang="en-US" sz="2000" b="1" dirty="0">
                <a:latin typeface="Cambria" panose="02040503050406030204" pitchFamily="18" charset="0"/>
                <a:ea typeface="Cambria" panose="02040503050406030204" pitchFamily="18" charset="0"/>
              </a:rPr>
              <a:t>$1,116</a:t>
            </a:r>
          </a:p>
        </p:txBody>
      </p:sp>
      <p:cxnSp>
        <p:nvCxnSpPr>
          <p:cNvPr id="7" name="Straight Connector 6"/>
          <p:cNvCxnSpPr/>
          <p:nvPr/>
        </p:nvCxnSpPr>
        <p:spPr>
          <a:xfrm>
            <a:off x="5562600" y="2438399"/>
            <a:ext cx="0" cy="132343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6200" y="3886200"/>
            <a:ext cx="3429000" cy="1569660"/>
          </a:xfrm>
          <a:prstGeom prst="rect">
            <a:avLst/>
          </a:prstGeom>
          <a:noFill/>
        </p:spPr>
        <p:txBody>
          <a:bodyPr wrap="square" rtlCol="0">
            <a:spAutoFit/>
          </a:bodyPr>
          <a:lstStyle/>
          <a:p>
            <a:pPr algn="ctr">
              <a:buClr>
                <a:srgbClr val="0070C0"/>
              </a:buClr>
            </a:pPr>
            <a:r>
              <a:rPr lang="en-US" sz="4800" dirty="0">
                <a:solidFill>
                  <a:srgbClr val="0070C0"/>
                </a:solidFill>
                <a:latin typeface="Cambria" panose="02040503050406030204" pitchFamily="18" charset="0"/>
                <a:ea typeface="Cambria" panose="02040503050406030204" pitchFamily="18" charset="0"/>
              </a:rPr>
              <a:t>Savings</a:t>
            </a:r>
          </a:p>
          <a:p>
            <a:pPr algn="ctr">
              <a:buClr>
                <a:srgbClr val="0070C0"/>
              </a:buClr>
            </a:pPr>
            <a:r>
              <a:rPr lang="en-US" sz="4800" b="1" dirty="0">
                <a:solidFill>
                  <a:srgbClr val="0070C0"/>
                </a:solidFill>
                <a:latin typeface="Cambria" panose="02040503050406030204" pitchFamily="18" charset="0"/>
                <a:ea typeface="Cambria" panose="02040503050406030204" pitchFamily="18" charset="0"/>
              </a:rPr>
              <a:t>$2,144</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7941" r="7982"/>
          <a:stretch/>
        </p:blipFill>
        <p:spPr>
          <a:xfrm>
            <a:off x="781291" y="2438398"/>
            <a:ext cx="2135703" cy="1905002"/>
          </a:xfrm>
          <a:prstGeom prst="rect">
            <a:avLst/>
          </a:prstGeom>
        </p:spPr>
      </p:pic>
      <p:sp>
        <p:nvSpPr>
          <p:cNvPr id="12" name="TextBox 11"/>
          <p:cNvSpPr txBox="1"/>
          <p:nvPr/>
        </p:nvSpPr>
        <p:spPr>
          <a:xfrm>
            <a:off x="9892142" y="1562487"/>
            <a:ext cx="5562600" cy="4647426"/>
          </a:xfrm>
          <a:prstGeom prst="rect">
            <a:avLst/>
          </a:prstGeom>
          <a:solidFill>
            <a:srgbClr val="92D050">
              <a:alpha val="82000"/>
            </a:srgbClr>
          </a:solidFill>
          <a:effectLst>
            <a:glow rad="228600">
              <a:schemeClr val="accent5">
                <a:satMod val="175000"/>
                <a:alpha val="40000"/>
              </a:schemeClr>
            </a:glow>
          </a:effectLst>
        </p:spPr>
        <p:txBody>
          <a:bodyPr wrap="square" rtlCol="0">
            <a:spAutoFit/>
          </a:bodyPr>
          <a:lstStyle/>
          <a:p>
            <a:pPr algn="ctr"/>
            <a:endParaRPr lang="en-US" sz="4000" dirty="0">
              <a:latin typeface="Cambria" panose="02040503050406030204" pitchFamily="18" charset="0"/>
              <a:ea typeface="Cambria" panose="02040503050406030204" pitchFamily="18" charset="0"/>
            </a:endParaRPr>
          </a:p>
          <a:p>
            <a:pPr algn="ctr"/>
            <a:r>
              <a:rPr lang="en-US" sz="7200" dirty="0">
                <a:latin typeface="Cambria" panose="02040503050406030204" pitchFamily="18" charset="0"/>
                <a:ea typeface="Cambria" panose="02040503050406030204" pitchFamily="18" charset="0"/>
              </a:rPr>
              <a:t>$28,140 Savings over 10 Years</a:t>
            </a:r>
            <a:endParaRPr lang="en-US" sz="6000" dirty="0">
              <a:latin typeface="Cambria" panose="02040503050406030204" pitchFamily="18" charset="0"/>
              <a:ea typeface="Cambria" panose="02040503050406030204" pitchFamily="18" charset="0"/>
            </a:endParaRPr>
          </a:p>
          <a:p>
            <a:pPr algn="ct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832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8229600" cy="461665"/>
          </a:xfrm>
          <a:prstGeom prst="rect">
            <a:avLst/>
          </a:prstGeom>
          <a:noFill/>
        </p:spPr>
        <p:txBody>
          <a:bodyPr wrap="square" rtlCol="0">
            <a:spAutoFit/>
          </a:bodyPr>
          <a:lstStyle/>
          <a:p>
            <a:r>
              <a:rPr lang="en-US" sz="2400" b="1" dirty="0">
                <a:solidFill>
                  <a:srgbClr val="0070C0"/>
                </a:solidFill>
                <a:latin typeface="Cambria" panose="02040503050406030204" pitchFamily="18" charset="0"/>
                <a:ea typeface="Cambria" panose="02040503050406030204" pitchFamily="18" charset="0"/>
              </a:rPr>
              <a:t>Couple / Age 65 &amp; 68 / Living in IL</a:t>
            </a:r>
            <a:endParaRPr lang="en-US" sz="24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2971800" y="2438399"/>
            <a:ext cx="2362200" cy="1323439"/>
          </a:xfrm>
          <a:prstGeom prst="rect">
            <a:avLst/>
          </a:prstGeom>
          <a:noFill/>
        </p:spPr>
        <p:txBody>
          <a:bodyPr wrap="square" rtlCol="0">
            <a:spAutoFit/>
          </a:bodyPr>
          <a:lstStyle/>
          <a:p>
            <a:pPr algn="ctr">
              <a:buClr>
                <a:srgbClr val="0070C0"/>
              </a:buClr>
            </a:pPr>
            <a:r>
              <a:rPr lang="en-US" sz="2000" dirty="0">
                <a:latin typeface="Cambria" panose="02040503050406030204" pitchFamily="18" charset="0"/>
                <a:ea typeface="Cambria" panose="02040503050406030204" pitchFamily="18" charset="0"/>
              </a:rPr>
              <a:t>Plan G</a:t>
            </a:r>
          </a:p>
          <a:p>
            <a:pPr algn="ctr">
              <a:buClr>
                <a:srgbClr val="0070C0"/>
              </a:buClr>
            </a:pPr>
            <a:endParaRPr lang="en-US" sz="2000" dirty="0">
              <a:latin typeface="Cambria" panose="02040503050406030204" pitchFamily="18" charset="0"/>
              <a:ea typeface="Cambria" panose="02040503050406030204" pitchFamily="18" charset="0"/>
            </a:endParaRPr>
          </a:p>
          <a:p>
            <a:pPr algn="ctr">
              <a:buClr>
                <a:srgbClr val="0070C0"/>
              </a:buClr>
            </a:pPr>
            <a:r>
              <a:rPr lang="en-US" sz="2000" dirty="0">
                <a:latin typeface="Cambria" panose="02040503050406030204" pitchFamily="18" charset="0"/>
                <a:ea typeface="Cambria" panose="02040503050406030204" pitchFamily="18" charset="0"/>
              </a:rPr>
              <a:t>Highest Premium</a:t>
            </a:r>
          </a:p>
          <a:p>
            <a:pPr algn="ctr">
              <a:buClr>
                <a:srgbClr val="0070C0"/>
              </a:buClr>
            </a:pPr>
            <a:r>
              <a:rPr lang="en-US" sz="2000" b="1" dirty="0">
                <a:latin typeface="Cambria" panose="02040503050406030204" pitchFamily="18" charset="0"/>
                <a:ea typeface="Cambria" panose="02040503050406030204" pitchFamily="18" charset="0"/>
              </a:rPr>
              <a:t>$8,117</a:t>
            </a:r>
          </a:p>
        </p:txBody>
      </p:sp>
      <p:cxnSp>
        <p:nvCxnSpPr>
          <p:cNvPr id="4" name="Straight Connector 3"/>
          <p:cNvCxnSpPr/>
          <p:nvPr/>
        </p:nvCxnSpPr>
        <p:spPr>
          <a:xfrm>
            <a:off x="838200" y="2057400"/>
            <a:ext cx="6781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19800" y="2438399"/>
            <a:ext cx="2362200" cy="1323439"/>
          </a:xfrm>
          <a:prstGeom prst="rect">
            <a:avLst/>
          </a:prstGeom>
          <a:noFill/>
        </p:spPr>
        <p:txBody>
          <a:bodyPr wrap="square" rtlCol="0">
            <a:spAutoFit/>
          </a:bodyPr>
          <a:lstStyle/>
          <a:p>
            <a:pPr algn="ctr">
              <a:buClr>
                <a:srgbClr val="0070C0"/>
              </a:buClr>
            </a:pPr>
            <a:r>
              <a:rPr lang="en-US" sz="2000" dirty="0">
                <a:latin typeface="Cambria" panose="02040503050406030204" pitchFamily="18" charset="0"/>
                <a:ea typeface="Cambria" panose="02040503050406030204" pitchFamily="18" charset="0"/>
              </a:rPr>
              <a:t>Plan G</a:t>
            </a:r>
          </a:p>
          <a:p>
            <a:pPr algn="ctr">
              <a:buClr>
                <a:srgbClr val="0070C0"/>
              </a:buClr>
            </a:pPr>
            <a:endParaRPr lang="en-US" sz="2000" dirty="0">
              <a:latin typeface="Cambria" panose="02040503050406030204" pitchFamily="18" charset="0"/>
              <a:ea typeface="Cambria" panose="02040503050406030204" pitchFamily="18" charset="0"/>
            </a:endParaRPr>
          </a:p>
          <a:p>
            <a:pPr algn="ctr">
              <a:buClr>
                <a:srgbClr val="0070C0"/>
              </a:buClr>
            </a:pPr>
            <a:r>
              <a:rPr lang="en-US" sz="2000" dirty="0">
                <a:latin typeface="Cambria" panose="02040503050406030204" pitchFamily="18" charset="0"/>
                <a:ea typeface="Cambria" panose="02040503050406030204" pitchFamily="18" charset="0"/>
              </a:rPr>
              <a:t>Lowest Premium</a:t>
            </a:r>
          </a:p>
          <a:p>
            <a:pPr algn="ctr">
              <a:buClr>
                <a:srgbClr val="0070C0"/>
              </a:buClr>
            </a:pPr>
            <a:r>
              <a:rPr lang="en-US" sz="2000" b="1" dirty="0">
                <a:latin typeface="Cambria" panose="02040503050406030204" pitchFamily="18" charset="0"/>
                <a:ea typeface="Cambria" panose="02040503050406030204" pitchFamily="18" charset="0"/>
              </a:rPr>
              <a:t>$2,864</a:t>
            </a:r>
          </a:p>
        </p:txBody>
      </p:sp>
      <p:cxnSp>
        <p:nvCxnSpPr>
          <p:cNvPr id="7" name="Straight Connector 6"/>
          <p:cNvCxnSpPr/>
          <p:nvPr/>
        </p:nvCxnSpPr>
        <p:spPr>
          <a:xfrm>
            <a:off x="5562600" y="2438399"/>
            <a:ext cx="0" cy="132343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6200" y="3886200"/>
            <a:ext cx="3429000" cy="1569660"/>
          </a:xfrm>
          <a:prstGeom prst="rect">
            <a:avLst/>
          </a:prstGeom>
          <a:noFill/>
        </p:spPr>
        <p:txBody>
          <a:bodyPr wrap="square" rtlCol="0">
            <a:spAutoFit/>
          </a:bodyPr>
          <a:lstStyle/>
          <a:p>
            <a:pPr algn="ctr">
              <a:buClr>
                <a:srgbClr val="0070C0"/>
              </a:buClr>
            </a:pPr>
            <a:r>
              <a:rPr lang="en-US" sz="4800" dirty="0">
                <a:solidFill>
                  <a:srgbClr val="0070C0"/>
                </a:solidFill>
                <a:latin typeface="Cambria" panose="02040503050406030204" pitchFamily="18" charset="0"/>
                <a:ea typeface="Cambria" panose="02040503050406030204" pitchFamily="18" charset="0"/>
              </a:rPr>
              <a:t>Savings</a:t>
            </a:r>
          </a:p>
          <a:p>
            <a:pPr algn="ctr">
              <a:buClr>
                <a:srgbClr val="0070C0"/>
              </a:buClr>
            </a:pPr>
            <a:r>
              <a:rPr lang="en-US" sz="4800" b="1" dirty="0">
                <a:solidFill>
                  <a:srgbClr val="0070C0"/>
                </a:solidFill>
                <a:latin typeface="Cambria" panose="02040503050406030204" pitchFamily="18" charset="0"/>
                <a:ea typeface="Cambria" panose="02040503050406030204" pitchFamily="18" charset="0"/>
              </a:rPr>
              <a:t>$5,253</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5370" r="5759" b="31263"/>
          <a:stretch/>
        </p:blipFill>
        <p:spPr>
          <a:xfrm>
            <a:off x="685800" y="2479137"/>
            <a:ext cx="2236494" cy="1740417"/>
          </a:xfrm>
          <a:prstGeom prst="rect">
            <a:avLst/>
          </a:prstGeom>
        </p:spPr>
      </p:pic>
      <p:sp>
        <p:nvSpPr>
          <p:cNvPr id="12" name="TextBox 11"/>
          <p:cNvSpPr txBox="1"/>
          <p:nvPr/>
        </p:nvSpPr>
        <p:spPr>
          <a:xfrm>
            <a:off x="9982200" y="1447800"/>
            <a:ext cx="5562600" cy="4647426"/>
          </a:xfrm>
          <a:prstGeom prst="rect">
            <a:avLst/>
          </a:prstGeom>
          <a:solidFill>
            <a:srgbClr val="92D050">
              <a:alpha val="82000"/>
            </a:srgbClr>
          </a:solidFill>
          <a:effectLst>
            <a:glow rad="228600">
              <a:schemeClr val="accent5">
                <a:satMod val="175000"/>
                <a:alpha val="40000"/>
              </a:schemeClr>
            </a:glow>
          </a:effectLst>
        </p:spPr>
        <p:txBody>
          <a:bodyPr wrap="square" rtlCol="0">
            <a:spAutoFit/>
          </a:bodyPr>
          <a:lstStyle/>
          <a:p>
            <a:pPr algn="ctr"/>
            <a:endParaRPr lang="en-US" sz="4000" dirty="0">
              <a:latin typeface="Cambria" panose="02040503050406030204" pitchFamily="18" charset="0"/>
              <a:ea typeface="Cambria" panose="02040503050406030204" pitchFamily="18" charset="0"/>
            </a:endParaRPr>
          </a:p>
          <a:p>
            <a:pPr algn="ctr"/>
            <a:r>
              <a:rPr lang="en-US" sz="7200" dirty="0">
                <a:latin typeface="Cambria" panose="02040503050406030204" pitchFamily="18" charset="0"/>
                <a:ea typeface="Cambria" panose="02040503050406030204" pitchFamily="18" charset="0"/>
              </a:rPr>
              <a:t>$93,800 Savings over 10 Years</a:t>
            </a:r>
          </a:p>
          <a:p>
            <a:pPr algn="ct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09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00" t="12067" r="36000" b="22600"/>
          <a:stretch/>
        </p:blipFill>
        <p:spPr>
          <a:xfrm>
            <a:off x="0" y="0"/>
            <a:ext cx="5794310"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38" t="12067" r="36000" b="22600"/>
          <a:stretch/>
        </p:blipFill>
        <p:spPr>
          <a:xfrm flipH="1">
            <a:off x="5794310" y="0"/>
            <a:ext cx="3349690" cy="6858000"/>
          </a:xfrm>
          <a:prstGeom prst="rect">
            <a:avLst/>
          </a:prstGeom>
        </p:spPr>
      </p:pic>
      <p:sp>
        <p:nvSpPr>
          <p:cNvPr id="2" name="TextBox 1"/>
          <p:cNvSpPr txBox="1"/>
          <p:nvPr/>
        </p:nvSpPr>
        <p:spPr>
          <a:xfrm>
            <a:off x="3124200" y="2209800"/>
            <a:ext cx="5486400" cy="1754326"/>
          </a:xfrm>
          <a:prstGeom prst="rect">
            <a:avLst/>
          </a:prstGeom>
          <a:noFill/>
        </p:spPr>
        <p:txBody>
          <a:bodyPr wrap="square" rtlCol="0">
            <a:spAutoFit/>
          </a:bodyPr>
          <a:lstStyle/>
          <a:p>
            <a:r>
              <a:rPr lang="en-US" sz="5400" b="1" dirty="0">
                <a:latin typeface="Cambria" panose="02040503050406030204" pitchFamily="18" charset="0"/>
                <a:ea typeface="Cambria" panose="02040503050406030204" pitchFamily="18" charset="0"/>
              </a:rPr>
              <a:t>HOW SAFE IS YOUR INSURER?</a:t>
            </a:r>
          </a:p>
        </p:txBody>
      </p:sp>
    </p:spTree>
    <p:extLst>
      <p:ext uri="{BB962C8B-B14F-4D97-AF65-F5344CB8AC3E}">
        <p14:creationId xmlns:p14="http://schemas.microsoft.com/office/powerpoint/2010/main" val="338037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495564"/>
            <a:ext cx="8382000" cy="4093428"/>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This Medicare &amp; Medigap discussion is designed to help you navigate through the Medicare maze.  Our primary goal is to tell you about the choices you have available to you and help you save as much money as possible. </a:t>
            </a:r>
          </a:p>
          <a:p>
            <a:endParaRPr lang="en-US" sz="1000" dirty="0">
              <a:latin typeface="Cambria" panose="02040503050406030204" pitchFamily="18" charset="0"/>
              <a:ea typeface="Cambria" panose="02040503050406030204" pitchFamily="18" charset="0"/>
            </a:endParaRPr>
          </a:p>
          <a:p>
            <a:endParaRPr lang="en-US" sz="10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At the end of this talk, you’ll be able to </a:t>
            </a:r>
            <a:r>
              <a:rPr lang="en-US" sz="2400" b="1" dirty="0">
                <a:solidFill>
                  <a:srgbClr val="0070C0"/>
                </a:solidFill>
                <a:latin typeface="Cambria" panose="02040503050406030204" pitchFamily="18" charset="0"/>
                <a:ea typeface="Cambria" panose="02040503050406030204" pitchFamily="18" charset="0"/>
              </a:rPr>
              <a:t>download your own Customized Medigap Report </a:t>
            </a:r>
            <a:r>
              <a:rPr lang="en-US" sz="2400" dirty="0">
                <a:latin typeface="Cambria" panose="02040503050406030204" pitchFamily="18" charset="0"/>
                <a:ea typeface="Cambria" panose="02040503050406030204" pitchFamily="18" charset="0"/>
              </a:rPr>
              <a:t>that can help you find and select the best Medicare Supplement Insurance policy for you, with the strongest companies, for the least amount of money.  </a:t>
            </a:r>
            <a:r>
              <a:rPr lang="en-US" sz="2400" b="1" dirty="0">
                <a:solidFill>
                  <a:srgbClr val="0070C0"/>
                </a:solidFill>
                <a:latin typeface="Cambria" panose="02040503050406030204" pitchFamily="18" charset="0"/>
                <a:ea typeface="Cambria" panose="02040503050406030204" pitchFamily="18" charset="0"/>
              </a:rPr>
              <a:t>And, you can do it for free with your library card.</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3722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34869"/>
            <a:ext cx="82296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WEISS SAFETY RATINGS</a:t>
            </a:r>
            <a:endParaRPr lang="en-US" sz="36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685800" y="1981200"/>
            <a:ext cx="8077200" cy="4462760"/>
          </a:xfrm>
          <a:prstGeom prst="rect">
            <a:avLst/>
          </a:prstGeom>
          <a:noFill/>
        </p:spPr>
        <p:txBody>
          <a:bodyPr wrap="square" rtlCol="0">
            <a:spAutoFit/>
          </a:bodyPr>
          <a:lstStyle/>
          <a:p>
            <a:pPr>
              <a:buClr>
                <a:srgbClr val="0070C0"/>
              </a:buClr>
            </a:pPr>
            <a:r>
              <a:rPr lang="en-US" sz="4000" b="1" dirty="0">
                <a:solidFill>
                  <a:srgbClr val="00B050"/>
                </a:solidFill>
                <a:latin typeface="Cambria" panose="02040503050406030204" pitchFamily="18" charset="0"/>
                <a:ea typeface="Cambria" panose="02040503050406030204" pitchFamily="18" charset="0"/>
              </a:rPr>
              <a:t>A</a:t>
            </a:r>
            <a:r>
              <a:rPr lang="en-US" sz="40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Excellent</a:t>
            </a:r>
          </a:p>
          <a:p>
            <a:pPr>
              <a:buClr>
                <a:srgbClr val="0070C0"/>
              </a:buClr>
            </a:pPr>
            <a:r>
              <a:rPr lang="en-US" sz="4000" b="1" dirty="0">
                <a:solidFill>
                  <a:srgbClr val="00B050"/>
                </a:solidFill>
                <a:latin typeface="Cambria" panose="02040503050406030204" pitchFamily="18" charset="0"/>
                <a:ea typeface="Cambria" panose="02040503050406030204" pitchFamily="18" charset="0"/>
              </a:rPr>
              <a:t>B</a:t>
            </a:r>
            <a:r>
              <a:rPr lang="en-US" sz="40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Good</a:t>
            </a:r>
          </a:p>
          <a:p>
            <a:pPr>
              <a:buClr>
                <a:srgbClr val="0070C0"/>
              </a:buClr>
            </a:pPr>
            <a:r>
              <a:rPr lang="en-US" sz="4400" b="1" dirty="0">
                <a:solidFill>
                  <a:srgbClr val="FFC000"/>
                </a:solidFill>
                <a:latin typeface="Cambria" panose="02040503050406030204" pitchFamily="18" charset="0"/>
                <a:ea typeface="Cambria" panose="02040503050406030204" pitchFamily="18" charset="0"/>
              </a:rPr>
              <a:t>C</a:t>
            </a:r>
            <a:r>
              <a:rPr lang="en-US" sz="4000" b="1" dirty="0">
                <a:solidFill>
                  <a:srgbClr val="00B050"/>
                </a:solidFill>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Fair</a:t>
            </a:r>
          </a:p>
          <a:p>
            <a:pPr>
              <a:buClr>
                <a:srgbClr val="0070C0"/>
              </a:buClr>
            </a:pPr>
            <a:r>
              <a:rPr lang="en-US" sz="4000" b="1" dirty="0">
                <a:solidFill>
                  <a:srgbClr val="FF0000"/>
                </a:solidFill>
                <a:latin typeface="Cambria" panose="02040503050406030204" pitchFamily="18" charset="0"/>
                <a:ea typeface="Cambria" panose="02040503050406030204" pitchFamily="18" charset="0"/>
              </a:rPr>
              <a:t>D</a:t>
            </a:r>
            <a:r>
              <a:rPr lang="en-US" sz="4000" b="1" dirty="0">
                <a:solidFill>
                  <a:srgbClr val="00B050"/>
                </a:solidFill>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Weak</a:t>
            </a:r>
          </a:p>
          <a:p>
            <a:pPr>
              <a:buClr>
                <a:srgbClr val="0070C0"/>
              </a:buClr>
            </a:pPr>
            <a:r>
              <a:rPr lang="en-US" sz="4000" b="1" dirty="0">
                <a:solidFill>
                  <a:srgbClr val="FF0000"/>
                </a:solidFill>
                <a:latin typeface="Cambria" panose="02040503050406030204" pitchFamily="18" charset="0"/>
                <a:ea typeface="Cambria" panose="02040503050406030204" pitchFamily="18" charset="0"/>
              </a:rPr>
              <a:t>E</a:t>
            </a:r>
            <a:r>
              <a:rPr lang="en-US" sz="4000" b="1" dirty="0">
                <a:solidFill>
                  <a:srgbClr val="00B050"/>
                </a:solidFill>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Very Weak</a:t>
            </a:r>
          </a:p>
          <a:p>
            <a:pPr marL="342900" indent="-342900">
              <a:buClr>
                <a:srgbClr val="0070C0"/>
              </a:buClr>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a:buClr>
                <a:srgbClr val="0070C0"/>
              </a:buClr>
            </a:pPr>
            <a:endParaRPr lang="en-US" sz="2000" dirty="0">
              <a:latin typeface="Cambria" panose="02040503050406030204" pitchFamily="18" charset="0"/>
              <a:ea typeface="Cambria" panose="02040503050406030204" pitchFamily="18" charset="0"/>
            </a:endParaRPr>
          </a:p>
          <a:p>
            <a:pPr>
              <a:buClr>
                <a:srgbClr val="0070C0"/>
              </a:buClr>
            </a:pPr>
            <a:endParaRPr lang="en-US" sz="2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p:txBody>
      </p:sp>
      <p:cxnSp>
        <p:nvCxnSpPr>
          <p:cNvPr id="4" name="Straight Connector 3"/>
          <p:cNvCxnSpPr>
            <a:cxnSpLocks/>
          </p:cNvCxnSpPr>
          <p:nvPr/>
        </p:nvCxnSpPr>
        <p:spPr>
          <a:xfrm>
            <a:off x="838200" y="1905000"/>
            <a:ext cx="6781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257424"/>
            <a:ext cx="4338968" cy="14763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8250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00" t="12067" r="36000" b="22600"/>
          <a:stretch/>
        </p:blipFill>
        <p:spPr>
          <a:xfrm>
            <a:off x="0" y="0"/>
            <a:ext cx="5794310"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38" t="12067" r="36000" b="22600"/>
          <a:stretch/>
        </p:blipFill>
        <p:spPr>
          <a:xfrm flipH="1">
            <a:off x="5794310" y="0"/>
            <a:ext cx="3349690" cy="6858000"/>
          </a:xfrm>
          <a:prstGeom prst="rect">
            <a:avLst/>
          </a:prstGeom>
        </p:spPr>
      </p:pic>
      <p:sp>
        <p:nvSpPr>
          <p:cNvPr id="5" name="TextBox 4"/>
          <p:cNvSpPr txBox="1"/>
          <p:nvPr/>
        </p:nvSpPr>
        <p:spPr>
          <a:xfrm>
            <a:off x="3124200" y="1143000"/>
            <a:ext cx="480060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SECRET #3</a:t>
            </a:r>
          </a:p>
        </p:txBody>
      </p:sp>
      <p:sp>
        <p:nvSpPr>
          <p:cNvPr id="2" name="TextBox 1"/>
          <p:cNvSpPr txBox="1"/>
          <p:nvPr/>
        </p:nvSpPr>
        <p:spPr>
          <a:xfrm>
            <a:off x="3124200" y="2209800"/>
            <a:ext cx="6019800" cy="3416320"/>
          </a:xfrm>
          <a:prstGeom prst="rect">
            <a:avLst/>
          </a:prstGeom>
          <a:noFill/>
        </p:spPr>
        <p:txBody>
          <a:bodyPr wrap="square" rtlCol="0">
            <a:spAutoFit/>
          </a:bodyPr>
          <a:lstStyle/>
          <a:p>
            <a:r>
              <a:rPr lang="en-US" sz="5400" b="1" dirty="0">
                <a:latin typeface="Cambria" panose="02040503050406030204" pitchFamily="18" charset="0"/>
                <a:ea typeface="Cambria" panose="02040503050406030204" pitchFamily="18" charset="0"/>
              </a:rPr>
              <a:t>SAFER INSURERS ARE NOT NECESSARILY THE MOST EXPENSIVE</a:t>
            </a:r>
          </a:p>
        </p:txBody>
      </p:sp>
      <p:cxnSp>
        <p:nvCxnSpPr>
          <p:cNvPr id="7" name="Straight Connector 6"/>
          <p:cNvCxnSpPr/>
          <p:nvPr/>
        </p:nvCxnSpPr>
        <p:spPr>
          <a:xfrm>
            <a:off x="3276600" y="1828800"/>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479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981200"/>
            <a:ext cx="8077200" cy="2554545"/>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3200" dirty="0">
                <a:latin typeface="Cambria" panose="02040503050406030204" pitchFamily="18" charset="0"/>
                <a:ea typeface="Cambria" panose="02040503050406030204" pitchFamily="18" charset="0"/>
              </a:rPr>
              <a:t>Higher Premiums DON’T mean you’re getting coverage from a stronger, more financially stable insurance provider.</a:t>
            </a:r>
          </a:p>
          <a:p>
            <a:pPr>
              <a:buClr>
                <a:srgbClr val="0070C0"/>
              </a:buClr>
            </a:pPr>
            <a:endParaRPr lang="en-US" sz="32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8037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00" t="12067" r="36000" b="22600"/>
          <a:stretch/>
        </p:blipFill>
        <p:spPr>
          <a:xfrm>
            <a:off x="0" y="0"/>
            <a:ext cx="5794310"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38" t="12067" r="36000" b="22600"/>
          <a:stretch/>
        </p:blipFill>
        <p:spPr>
          <a:xfrm flipH="1">
            <a:off x="5794310" y="0"/>
            <a:ext cx="3349690" cy="6858000"/>
          </a:xfrm>
          <a:prstGeom prst="rect">
            <a:avLst/>
          </a:prstGeom>
        </p:spPr>
      </p:pic>
      <p:sp>
        <p:nvSpPr>
          <p:cNvPr id="5" name="TextBox 4"/>
          <p:cNvSpPr txBox="1"/>
          <p:nvPr/>
        </p:nvSpPr>
        <p:spPr>
          <a:xfrm>
            <a:off x="3124200" y="1143000"/>
            <a:ext cx="480060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SECRET #4</a:t>
            </a:r>
          </a:p>
        </p:txBody>
      </p:sp>
      <p:sp>
        <p:nvSpPr>
          <p:cNvPr id="2" name="TextBox 1"/>
          <p:cNvSpPr txBox="1"/>
          <p:nvPr/>
        </p:nvSpPr>
        <p:spPr>
          <a:xfrm>
            <a:off x="3124200" y="2209800"/>
            <a:ext cx="6019800" cy="1754326"/>
          </a:xfrm>
          <a:prstGeom prst="rect">
            <a:avLst/>
          </a:prstGeom>
          <a:noFill/>
        </p:spPr>
        <p:txBody>
          <a:bodyPr wrap="square" rtlCol="0">
            <a:spAutoFit/>
          </a:bodyPr>
          <a:lstStyle/>
          <a:p>
            <a:r>
              <a:rPr lang="en-US" sz="5400" b="1" dirty="0">
                <a:latin typeface="Cambria" panose="02040503050406030204" pitchFamily="18" charset="0"/>
                <a:ea typeface="Cambria" panose="02040503050406030204" pitchFamily="18" charset="0"/>
              </a:rPr>
              <a:t>YOU CAN MAKE THE CHOICE</a:t>
            </a:r>
          </a:p>
        </p:txBody>
      </p:sp>
      <p:cxnSp>
        <p:nvCxnSpPr>
          <p:cNvPr id="7" name="Straight Connector 6"/>
          <p:cNvCxnSpPr/>
          <p:nvPr/>
        </p:nvCxnSpPr>
        <p:spPr>
          <a:xfrm>
            <a:off x="3276600" y="1828800"/>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631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00" t="12067" r="36000" b="22600"/>
          <a:stretch/>
        </p:blipFill>
        <p:spPr>
          <a:xfrm>
            <a:off x="0" y="0"/>
            <a:ext cx="5794310"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38" t="12067" r="36000" b="22600"/>
          <a:stretch/>
        </p:blipFill>
        <p:spPr>
          <a:xfrm flipH="1">
            <a:off x="5794310" y="0"/>
            <a:ext cx="3349690" cy="6858000"/>
          </a:xfrm>
          <a:prstGeom prst="rect">
            <a:avLst/>
          </a:prstGeom>
        </p:spPr>
      </p:pic>
      <p:sp>
        <p:nvSpPr>
          <p:cNvPr id="2" name="TextBox 1"/>
          <p:cNvSpPr txBox="1"/>
          <p:nvPr/>
        </p:nvSpPr>
        <p:spPr>
          <a:xfrm>
            <a:off x="3124200" y="2209800"/>
            <a:ext cx="6019800" cy="2585323"/>
          </a:xfrm>
          <a:prstGeom prst="rect">
            <a:avLst/>
          </a:prstGeom>
          <a:noFill/>
        </p:spPr>
        <p:txBody>
          <a:bodyPr wrap="square" rtlCol="0">
            <a:spAutoFit/>
          </a:bodyPr>
          <a:lstStyle/>
          <a:p>
            <a:r>
              <a:rPr lang="en-US" sz="5400" b="1" dirty="0">
                <a:latin typeface="Cambria" panose="02040503050406030204" pitchFamily="18" charset="0"/>
                <a:ea typeface="Cambria" panose="02040503050406030204" pitchFamily="18" charset="0"/>
              </a:rPr>
              <a:t>MORE </a:t>
            </a:r>
          </a:p>
          <a:p>
            <a:r>
              <a:rPr lang="en-US" sz="5400" b="1" dirty="0">
                <a:latin typeface="Cambria" panose="02040503050406030204" pitchFamily="18" charset="0"/>
                <a:ea typeface="Cambria" panose="02040503050406030204" pitchFamily="18" charset="0"/>
              </a:rPr>
              <a:t>COVERAGE </a:t>
            </a:r>
          </a:p>
          <a:p>
            <a:r>
              <a:rPr lang="en-US" sz="5400" b="1" dirty="0">
                <a:latin typeface="Cambria" panose="02040503050406030204" pitchFamily="18" charset="0"/>
                <a:ea typeface="Cambria" panose="02040503050406030204" pitchFamily="18" charset="0"/>
              </a:rPr>
              <a:t>FOR LESS</a:t>
            </a:r>
          </a:p>
        </p:txBody>
      </p:sp>
    </p:spTree>
    <p:extLst>
      <p:ext uri="{BB962C8B-B14F-4D97-AF65-F5344CB8AC3E}">
        <p14:creationId xmlns:p14="http://schemas.microsoft.com/office/powerpoint/2010/main" val="213121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00" t="12067" r="36000" b="22600"/>
          <a:stretch/>
        </p:blipFill>
        <p:spPr>
          <a:xfrm>
            <a:off x="0" y="0"/>
            <a:ext cx="5794310"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38" t="12067" r="36000" b="22600"/>
          <a:stretch/>
        </p:blipFill>
        <p:spPr>
          <a:xfrm flipH="1">
            <a:off x="5794310" y="0"/>
            <a:ext cx="3349690" cy="6858000"/>
          </a:xfrm>
          <a:prstGeom prst="rect">
            <a:avLst/>
          </a:prstGeom>
        </p:spPr>
      </p:pic>
      <p:sp>
        <p:nvSpPr>
          <p:cNvPr id="2" name="TextBox 1"/>
          <p:cNvSpPr txBox="1"/>
          <p:nvPr/>
        </p:nvSpPr>
        <p:spPr>
          <a:xfrm>
            <a:off x="3124200" y="2209800"/>
            <a:ext cx="6019800" cy="2585323"/>
          </a:xfrm>
          <a:prstGeom prst="rect">
            <a:avLst/>
          </a:prstGeom>
          <a:noFill/>
        </p:spPr>
        <p:txBody>
          <a:bodyPr wrap="square" rtlCol="0">
            <a:spAutoFit/>
          </a:bodyPr>
          <a:lstStyle/>
          <a:p>
            <a:r>
              <a:rPr lang="en-US" sz="5400" b="1" dirty="0">
                <a:latin typeface="Cambria" panose="02040503050406030204" pitchFamily="18" charset="0"/>
                <a:ea typeface="Cambria" panose="02040503050406030204" pitchFamily="18" charset="0"/>
              </a:rPr>
              <a:t>REDUCE </a:t>
            </a:r>
          </a:p>
          <a:p>
            <a:r>
              <a:rPr lang="en-US" sz="5400" b="1" dirty="0">
                <a:latin typeface="Cambria" panose="02040503050406030204" pitchFamily="18" charset="0"/>
                <a:ea typeface="Cambria" panose="02040503050406030204" pitchFamily="18" charset="0"/>
              </a:rPr>
              <a:t>YOUR </a:t>
            </a:r>
          </a:p>
          <a:p>
            <a:r>
              <a:rPr lang="en-US" sz="5400" b="1" dirty="0">
                <a:latin typeface="Cambria" panose="02040503050406030204" pitchFamily="18" charset="0"/>
                <a:ea typeface="Cambria" panose="02040503050406030204" pitchFamily="18" charset="0"/>
              </a:rPr>
              <a:t>PREMIUM</a:t>
            </a:r>
          </a:p>
        </p:txBody>
      </p:sp>
    </p:spTree>
    <p:extLst>
      <p:ext uri="{BB962C8B-B14F-4D97-AF65-F5344CB8AC3E}">
        <p14:creationId xmlns:p14="http://schemas.microsoft.com/office/powerpoint/2010/main" val="2077701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00" t="12067" r="36000" b="22600"/>
          <a:stretch/>
        </p:blipFill>
        <p:spPr>
          <a:xfrm>
            <a:off x="0" y="0"/>
            <a:ext cx="5794310"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38" t="12067" r="36000" b="22600"/>
          <a:stretch/>
        </p:blipFill>
        <p:spPr>
          <a:xfrm flipH="1">
            <a:off x="5794310" y="0"/>
            <a:ext cx="3349690" cy="6858000"/>
          </a:xfrm>
          <a:prstGeom prst="rect">
            <a:avLst/>
          </a:prstGeom>
        </p:spPr>
      </p:pic>
      <p:sp>
        <p:nvSpPr>
          <p:cNvPr id="2" name="TextBox 1"/>
          <p:cNvSpPr txBox="1"/>
          <p:nvPr/>
        </p:nvSpPr>
        <p:spPr>
          <a:xfrm>
            <a:off x="3124200" y="1371600"/>
            <a:ext cx="5715000" cy="4247317"/>
          </a:xfrm>
          <a:prstGeom prst="rect">
            <a:avLst/>
          </a:prstGeom>
          <a:noFill/>
        </p:spPr>
        <p:txBody>
          <a:bodyPr wrap="square" rtlCol="0">
            <a:spAutoFit/>
          </a:bodyPr>
          <a:lstStyle/>
          <a:p>
            <a:r>
              <a:rPr lang="en-US" sz="5400" b="1">
                <a:latin typeface="Cambria" panose="02040503050406030204" pitchFamily="18" charset="0"/>
                <a:ea typeface="Cambria" panose="02040503050406030204" pitchFamily="18" charset="0"/>
              </a:rPr>
              <a:t>Balance the </a:t>
            </a:r>
            <a:r>
              <a:rPr lang="en-US" sz="5400" b="1" dirty="0">
                <a:latin typeface="Cambria" panose="02040503050406030204" pitchFamily="18" charset="0"/>
                <a:ea typeface="Cambria" panose="02040503050406030204" pitchFamily="18" charset="0"/>
              </a:rPr>
              <a:t>financial safety of your insurer with your choice of plan</a:t>
            </a:r>
          </a:p>
        </p:txBody>
      </p:sp>
    </p:spTree>
    <p:extLst>
      <p:ext uri="{BB962C8B-B14F-4D97-AF65-F5344CB8AC3E}">
        <p14:creationId xmlns:p14="http://schemas.microsoft.com/office/powerpoint/2010/main" val="2803247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205335"/>
            <a:ext cx="739140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Medigap plans offer </a:t>
            </a:r>
            <a:r>
              <a:rPr lang="en-US" sz="2400" b="1" dirty="0">
                <a:latin typeface="Cambria" panose="02040503050406030204" pitchFamily="18" charset="0"/>
                <a:ea typeface="Cambria" panose="02040503050406030204" pitchFamily="18" charset="0"/>
              </a:rPr>
              <a:t>identical coverage</a:t>
            </a:r>
          </a:p>
        </p:txBody>
      </p:sp>
      <p:sp>
        <p:nvSpPr>
          <p:cNvPr id="3" name="TextBox 2"/>
          <p:cNvSpPr txBox="1"/>
          <p:nvPr/>
        </p:nvSpPr>
        <p:spPr>
          <a:xfrm>
            <a:off x="685800" y="2163901"/>
            <a:ext cx="762000" cy="2554545"/>
          </a:xfrm>
          <a:prstGeom prst="rect">
            <a:avLst/>
          </a:prstGeom>
          <a:noFill/>
        </p:spPr>
        <p:txBody>
          <a:bodyPr wrap="square" rtlCol="0">
            <a:spAutoFit/>
          </a:bodyPr>
          <a:lstStyle/>
          <a:p>
            <a:r>
              <a:rPr lang="en-US" sz="2800" dirty="0">
                <a:solidFill>
                  <a:srgbClr val="0070C0"/>
                </a:solidFill>
                <a:sym typeface="Wingdings"/>
              </a:rPr>
              <a:t></a:t>
            </a:r>
          </a:p>
          <a:p>
            <a:endParaRPr lang="en-US" sz="1200" dirty="0">
              <a:solidFill>
                <a:srgbClr val="0070C0"/>
              </a:solidFill>
              <a:sym typeface="Wingdings"/>
            </a:endParaRPr>
          </a:p>
          <a:p>
            <a:r>
              <a:rPr lang="en-US" sz="2800" dirty="0">
                <a:solidFill>
                  <a:srgbClr val="0070C0"/>
                </a:solidFill>
                <a:sym typeface="Wingdings"/>
              </a:rPr>
              <a:t></a:t>
            </a:r>
            <a:endParaRPr lang="en-US" sz="2800" dirty="0">
              <a:solidFill>
                <a:srgbClr val="0070C0"/>
              </a:solidFill>
            </a:endParaRPr>
          </a:p>
          <a:p>
            <a:endParaRPr lang="en-US" sz="1200" dirty="0">
              <a:solidFill>
                <a:srgbClr val="0070C0"/>
              </a:solidFill>
            </a:endParaRPr>
          </a:p>
          <a:p>
            <a:r>
              <a:rPr lang="en-US" sz="2800" dirty="0">
                <a:solidFill>
                  <a:srgbClr val="0070C0"/>
                </a:solidFill>
                <a:sym typeface="Wingdings"/>
              </a:rPr>
              <a:t></a:t>
            </a:r>
            <a:endParaRPr lang="en-US" sz="2800" dirty="0">
              <a:solidFill>
                <a:srgbClr val="0070C0"/>
              </a:solidFill>
            </a:endParaRPr>
          </a:p>
          <a:p>
            <a:endParaRPr lang="en-US" sz="1200" dirty="0">
              <a:solidFill>
                <a:srgbClr val="0070C0"/>
              </a:solidFill>
            </a:endParaRPr>
          </a:p>
          <a:p>
            <a:r>
              <a:rPr lang="en-US" sz="2800" dirty="0">
                <a:solidFill>
                  <a:srgbClr val="0070C0"/>
                </a:solidFill>
                <a:sym typeface="Wingdings"/>
              </a:rPr>
              <a:t></a:t>
            </a:r>
          </a:p>
          <a:p>
            <a:endParaRPr lang="en-US" sz="1200" dirty="0">
              <a:solidFill>
                <a:srgbClr val="0070C0"/>
              </a:solidFill>
            </a:endParaRPr>
          </a:p>
        </p:txBody>
      </p:sp>
      <p:sp>
        <p:nvSpPr>
          <p:cNvPr id="4" name="TextBox 3"/>
          <p:cNvSpPr txBox="1"/>
          <p:nvPr/>
        </p:nvSpPr>
        <p:spPr>
          <a:xfrm>
            <a:off x="1295400" y="2814935"/>
            <a:ext cx="762000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Medigap plans are </a:t>
            </a:r>
            <a:r>
              <a:rPr lang="en-US" sz="2400" b="1" dirty="0">
                <a:latin typeface="Cambria" panose="02040503050406030204" pitchFamily="18" charset="0"/>
                <a:ea typeface="Cambria" panose="02040503050406030204" pitchFamily="18" charset="0"/>
              </a:rPr>
              <a:t>standard</a:t>
            </a:r>
            <a:r>
              <a:rPr lang="en-US" sz="2400" dirty="0">
                <a:latin typeface="Cambria" panose="02040503050406030204" pitchFamily="18" charset="0"/>
                <a:ea typeface="Cambria" panose="02040503050406030204" pitchFamily="18" charset="0"/>
              </a:rPr>
              <a:t> but the </a:t>
            </a:r>
            <a:r>
              <a:rPr lang="en-US" sz="2400" b="1" dirty="0">
                <a:latin typeface="Cambria" panose="02040503050406030204" pitchFamily="18" charset="0"/>
                <a:ea typeface="Cambria" panose="02040503050406030204" pitchFamily="18" charset="0"/>
              </a:rPr>
              <a:t>rates are not</a:t>
            </a:r>
          </a:p>
        </p:txBody>
      </p:sp>
      <p:sp>
        <p:nvSpPr>
          <p:cNvPr id="5" name="TextBox 4"/>
          <p:cNvSpPr txBox="1"/>
          <p:nvPr/>
        </p:nvSpPr>
        <p:spPr>
          <a:xfrm>
            <a:off x="1295400" y="3424535"/>
            <a:ext cx="76962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Safer insurers </a:t>
            </a:r>
            <a:r>
              <a:rPr lang="en-US" sz="2400" dirty="0">
                <a:latin typeface="Cambria" panose="02040503050406030204" pitchFamily="18" charset="0"/>
                <a:ea typeface="Cambria" panose="02040503050406030204" pitchFamily="18" charset="0"/>
              </a:rPr>
              <a:t>are not necessarily more expensive</a:t>
            </a:r>
          </a:p>
        </p:txBody>
      </p:sp>
      <p:sp>
        <p:nvSpPr>
          <p:cNvPr id="7" name="TextBox 6"/>
          <p:cNvSpPr txBox="1"/>
          <p:nvPr/>
        </p:nvSpPr>
        <p:spPr>
          <a:xfrm>
            <a:off x="685800" y="1447800"/>
            <a:ext cx="82296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THE FOUR SECRETS</a:t>
            </a:r>
          </a:p>
        </p:txBody>
      </p:sp>
      <p:sp>
        <p:nvSpPr>
          <p:cNvPr id="8" name="TextBox 7"/>
          <p:cNvSpPr txBox="1"/>
          <p:nvPr/>
        </p:nvSpPr>
        <p:spPr>
          <a:xfrm>
            <a:off x="1295400" y="4025884"/>
            <a:ext cx="76962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You</a:t>
            </a:r>
            <a:r>
              <a:rPr lang="en-US" sz="2400" dirty="0">
                <a:latin typeface="Cambria" panose="02040503050406030204" pitchFamily="18" charset="0"/>
                <a:ea typeface="Cambria" panose="02040503050406030204" pitchFamily="18" charset="0"/>
              </a:rPr>
              <a:t> can make the choice</a:t>
            </a:r>
          </a:p>
        </p:txBody>
      </p:sp>
      <p:cxnSp>
        <p:nvCxnSpPr>
          <p:cNvPr id="9" name="Straight Connector 8"/>
          <p:cNvCxnSpPr/>
          <p:nvPr/>
        </p:nvCxnSpPr>
        <p:spPr>
          <a:xfrm>
            <a:off x="762000" y="2057400"/>
            <a:ext cx="678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2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8229600" cy="523220"/>
          </a:xfrm>
          <a:prstGeom prst="rect">
            <a:avLst/>
          </a:prstGeom>
          <a:noFill/>
        </p:spPr>
        <p:txBody>
          <a:bodyPr wrap="square" rtlCol="0">
            <a:spAutoFit/>
          </a:bodyPr>
          <a:lstStyle/>
          <a:p>
            <a:r>
              <a:rPr lang="en-US" sz="2800" b="1" dirty="0">
                <a:solidFill>
                  <a:srgbClr val="0070C0"/>
                </a:solidFill>
                <a:latin typeface="Cambria" panose="02040503050406030204" pitchFamily="18" charset="0"/>
                <a:ea typeface="Cambria" panose="02040503050406030204" pitchFamily="18" charset="0"/>
              </a:rPr>
              <a:t>WEISS FINANCIAL RATINGS – MEDIGAP REPORT</a:t>
            </a:r>
            <a:endParaRPr lang="en-US" sz="28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685800" y="2005548"/>
            <a:ext cx="8077200" cy="3323987"/>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000" dirty="0">
                <a:latin typeface="Cambria" panose="02040503050406030204" pitchFamily="18" charset="0"/>
                <a:ea typeface="Cambria" panose="02040503050406030204" pitchFamily="18" charset="0"/>
              </a:rPr>
              <a:t>Helps you make the right choice for you and your specific situation</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000" dirty="0">
                <a:latin typeface="Cambria" panose="02040503050406030204" pitchFamily="18" charset="0"/>
                <a:ea typeface="Cambria" panose="02040503050406030204" pitchFamily="18" charset="0"/>
              </a:rPr>
              <a:t>You can pick the right coverage</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000" dirty="0">
                <a:latin typeface="Cambria" panose="02040503050406030204" pitchFamily="18" charset="0"/>
                <a:ea typeface="Cambria" panose="02040503050406030204" pitchFamily="18" charset="0"/>
              </a:rPr>
              <a:t>You can pick the lowest rate</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000" dirty="0">
                <a:latin typeface="Cambria" panose="02040503050406030204" pitchFamily="18" charset="0"/>
                <a:ea typeface="Cambria" panose="02040503050406030204" pitchFamily="18" charset="0"/>
              </a:rPr>
              <a:t>You can save valuable time and money</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000" dirty="0">
                <a:latin typeface="Cambria" panose="02040503050406030204" pitchFamily="18" charset="0"/>
                <a:ea typeface="Cambria" panose="02040503050406030204" pitchFamily="18" charset="0"/>
              </a:rPr>
              <a:t>You can pick the best and most affordable plan from all available providers, customized just for you</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000" b="1" dirty="0">
                <a:latin typeface="Cambria" panose="02040503050406030204" pitchFamily="18" charset="0"/>
                <a:ea typeface="Cambria" panose="02040503050406030204" pitchFamily="18" charset="0"/>
              </a:rPr>
              <a:t>And… you get it all for free with your library card because your library subscribes to this helpful tool.</a:t>
            </a:r>
          </a:p>
        </p:txBody>
      </p:sp>
      <p:cxnSp>
        <p:nvCxnSpPr>
          <p:cNvPr id="4" name="Straight Connector 3"/>
          <p:cNvCxnSpPr/>
          <p:nvPr/>
        </p:nvCxnSpPr>
        <p:spPr>
          <a:xfrm>
            <a:off x="8382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29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400" t="12067" r="36000" b="22600"/>
          <a:stretch/>
        </p:blipFill>
        <p:spPr>
          <a:xfrm>
            <a:off x="0" y="0"/>
            <a:ext cx="5794310"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4638" t="12067" r="36000" b="22600"/>
          <a:stretch/>
        </p:blipFill>
        <p:spPr>
          <a:xfrm flipH="1">
            <a:off x="5794310" y="0"/>
            <a:ext cx="3349690" cy="6858000"/>
          </a:xfrm>
          <a:prstGeom prst="rect">
            <a:avLst/>
          </a:prstGeom>
        </p:spPr>
      </p:pic>
      <p:sp>
        <p:nvSpPr>
          <p:cNvPr id="2" name="TextBox 1"/>
          <p:cNvSpPr txBox="1"/>
          <p:nvPr/>
        </p:nvSpPr>
        <p:spPr>
          <a:xfrm>
            <a:off x="3124200" y="2209800"/>
            <a:ext cx="6019800" cy="1754326"/>
          </a:xfrm>
          <a:prstGeom prst="rect">
            <a:avLst/>
          </a:prstGeom>
          <a:noFill/>
        </p:spPr>
        <p:txBody>
          <a:bodyPr wrap="square" rtlCol="0">
            <a:spAutoFit/>
          </a:bodyPr>
          <a:lstStyle/>
          <a:p>
            <a:r>
              <a:rPr lang="en-US" sz="5400" b="1" dirty="0">
                <a:latin typeface="Cambria" panose="02040503050406030204" pitchFamily="18" charset="0"/>
                <a:ea typeface="Cambria" panose="02040503050406030204" pitchFamily="18" charset="0"/>
              </a:rPr>
              <a:t>SOME COMMON QUESTIONS…</a:t>
            </a:r>
          </a:p>
        </p:txBody>
      </p:sp>
    </p:spTree>
    <p:extLst>
      <p:ext uri="{BB962C8B-B14F-4D97-AF65-F5344CB8AC3E}">
        <p14:creationId xmlns:p14="http://schemas.microsoft.com/office/powerpoint/2010/main" val="242901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05000"/>
            <a:ext cx="73914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MAJOR EXPENSES </a:t>
            </a:r>
            <a:r>
              <a:rPr lang="en-US" sz="2400" dirty="0">
                <a:latin typeface="Cambria" panose="02040503050406030204" pitchFamily="18" charset="0"/>
                <a:ea typeface="Cambria" panose="02040503050406030204" pitchFamily="18" charset="0"/>
              </a:rPr>
              <a:t>Medicare </a:t>
            </a:r>
            <a:r>
              <a:rPr lang="en-US" sz="2400" b="1" dirty="0">
                <a:latin typeface="Cambria" panose="02040503050406030204" pitchFamily="18" charset="0"/>
                <a:ea typeface="Cambria" panose="02040503050406030204" pitchFamily="18" charset="0"/>
              </a:rPr>
              <a:t>DOESN’T</a:t>
            </a:r>
            <a:r>
              <a:rPr lang="en-US" sz="2400" dirty="0">
                <a:latin typeface="Cambria" panose="02040503050406030204" pitchFamily="18" charset="0"/>
                <a:ea typeface="Cambria" panose="02040503050406030204" pitchFamily="18" charset="0"/>
              </a:rPr>
              <a:t> Cover</a:t>
            </a:r>
          </a:p>
        </p:txBody>
      </p:sp>
      <p:sp>
        <p:nvSpPr>
          <p:cNvPr id="3" name="TextBox 2"/>
          <p:cNvSpPr txBox="1"/>
          <p:nvPr/>
        </p:nvSpPr>
        <p:spPr>
          <a:xfrm>
            <a:off x="533400" y="1905000"/>
            <a:ext cx="762000" cy="3108543"/>
          </a:xfrm>
          <a:prstGeom prst="rect">
            <a:avLst/>
          </a:prstGeom>
          <a:noFill/>
        </p:spPr>
        <p:txBody>
          <a:bodyPr wrap="square" rtlCol="0">
            <a:spAutoFit/>
          </a:bodyPr>
          <a:lstStyle/>
          <a:p>
            <a:r>
              <a:rPr lang="en-US" sz="2800" dirty="0">
                <a:solidFill>
                  <a:srgbClr val="0070C0"/>
                </a:solidFill>
                <a:sym typeface="Wingdings"/>
              </a:rPr>
              <a:t></a:t>
            </a:r>
          </a:p>
          <a:p>
            <a:endParaRPr lang="en-US" sz="2800" dirty="0">
              <a:solidFill>
                <a:srgbClr val="0070C0"/>
              </a:solidFill>
              <a:sym typeface="Wingdings"/>
            </a:endParaRPr>
          </a:p>
          <a:p>
            <a:r>
              <a:rPr lang="en-US" sz="2800" dirty="0">
                <a:solidFill>
                  <a:srgbClr val="0070C0"/>
                </a:solidFill>
                <a:sym typeface="Wingdings"/>
              </a:rPr>
              <a:t></a:t>
            </a:r>
            <a:endParaRPr lang="en-US" sz="2800" dirty="0">
              <a:solidFill>
                <a:srgbClr val="0070C0"/>
              </a:solidFill>
            </a:endParaRPr>
          </a:p>
          <a:p>
            <a:endParaRPr lang="en-US" sz="2800" dirty="0">
              <a:solidFill>
                <a:srgbClr val="0070C0"/>
              </a:solidFill>
            </a:endParaRPr>
          </a:p>
          <a:p>
            <a:r>
              <a:rPr lang="en-US" sz="2800" dirty="0">
                <a:solidFill>
                  <a:srgbClr val="0070C0"/>
                </a:solidFill>
                <a:sym typeface="Wingdings"/>
              </a:rPr>
              <a:t></a:t>
            </a:r>
            <a:endParaRPr lang="en-US" sz="2800" dirty="0">
              <a:solidFill>
                <a:srgbClr val="0070C0"/>
              </a:solidFill>
            </a:endParaRPr>
          </a:p>
          <a:p>
            <a:endParaRPr lang="en-US" sz="2800" dirty="0">
              <a:solidFill>
                <a:srgbClr val="0070C0"/>
              </a:solidFill>
            </a:endParaRPr>
          </a:p>
          <a:p>
            <a:r>
              <a:rPr lang="en-US" sz="2800" dirty="0">
                <a:solidFill>
                  <a:srgbClr val="0070C0"/>
                </a:solidFill>
                <a:sym typeface="Wingdings"/>
              </a:rPr>
              <a:t></a:t>
            </a:r>
            <a:endParaRPr lang="en-US" sz="2800" dirty="0">
              <a:solidFill>
                <a:srgbClr val="0070C0"/>
              </a:solidFill>
            </a:endParaRPr>
          </a:p>
        </p:txBody>
      </p:sp>
      <p:sp>
        <p:nvSpPr>
          <p:cNvPr id="4" name="TextBox 3"/>
          <p:cNvSpPr txBox="1"/>
          <p:nvPr/>
        </p:nvSpPr>
        <p:spPr>
          <a:xfrm>
            <a:off x="1143000" y="2743200"/>
            <a:ext cx="762000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When is </a:t>
            </a:r>
            <a:r>
              <a:rPr lang="en-US" sz="2400" b="1" dirty="0">
                <a:latin typeface="Cambria" panose="02040503050406030204" pitchFamily="18" charset="0"/>
                <a:ea typeface="Cambria" panose="02040503050406030204" pitchFamily="18" charset="0"/>
              </a:rPr>
              <a:t>OPEN ENROLLMENT </a:t>
            </a:r>
            <a:r>
              <a:rPr lang="en-US" sz="2400" dirty="0">
                <a:latin typeface="Cambria" panose="02040503050406030204" pitchFamily="18" charset="0"/>
                <a:ea typeface="Cambria" panose="02040503050406030204" pitchFamily="18" charset="0"/>
              </a:rPr>
              <a:t>and what does that mean</a:t>
            </a:r>
          </a:p>
        </p:txBody>
      </p:sp>
      <p:sp>
        <p:nvSpPr>
          <p:cNvPr id="5" name="TextBox 4"/>
          <p:cNvSpPr txBox="1"/>
          <p:nvPr/>
        </p:nvSpPr>
        <p:spPr>
          <a:xfrm>
            <a:off x="1143000" y="3653135"/>
            <a:ext cx="769620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Why </a:t>
            </a:r>
            <a:r>
              <a:rPr lang="en-US" sz="2400" b="1" dirty="0">
                <a:latin typeface="Cambria" panose="02040503050406030204" pitchFamily="18" charset="0"/>
                <a:ea typeface="Cambria" panose="02040503050406030204" pitchFamily="18" charset="0"/>
              </a:rPr>
              <a:t>MEDIGAP</a:t>
            </a:r>
            <a:r>
              <a:rPr lang="en-US" sz="2400" dirty="0">
                <a:latin typeface="Cambria" panose="02040503050406030204" pitchFamily="18" charset="0"/>
                <a:ea typeface="Cambria" panose="02040503050406030204" pitchFamily="18" charset="0"/>
              </a:rPr>
              <a:t> can be </a:t>
            </a:r>
            <a:r>
              <a:rPr lang="en-US" sz="2400" b="1" dirty="0">
                <a:latin typeface="Cambria" panose="02040503050406030204" pitchFamily="18" charset="0"/>
                <a:ea typeface="Cambria" panose="02040503050406030204" pitchFamily="18" charset="0"/>
              </a:rPr>
              <a:t>BETTER </a:t>
            </a:r>
            <a:r>
              <a:rPr lang="en-US" sz="2400" dirty="0">
                <a:latin typeface="Cambria" panose="02040503050406030204" pitchFamily="18" charset="0"/>
                <a:ea typeface="Cambria" panose="02040503050406030204" pitchFamily="18" charset="0"/>
              </a:rPr>
              <a:t>than Medicare Advantage</a:t>
            </a:r>
          </a:p>
        </p:txBody>
      </p:sp>
      <p:sp>
        <p:nvSpPr>
          <p:cNvPr id="6" name="TextBox 5"/>
          <p:cNvSpPr txBox="1"/>
          <p:nvPr/>
        </p:nvSpPr>
        <p:spPr>
          <a:xfrm>
            <a:off x="1143000" y="4495800"/>
            <a:ext cx="7391400" cy="830997"/>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How to get </a:t>
            </a:r>
            <a:r>
              <a:rPr lang="en-US" sz="2400" b="1" dirty="0">
                <a:latin typeface="Cambria" panose="02040503050406030204" pitchFamily="18" charset="0"/>
                <a:ea typeface="Cambria" panose="02040503050406030204" pitchFamily="18" charset="0"/>
              </a:rPr>
              <a:t>LOWER PREMIUMS </a:t>
            </a:r>
            <a:r>
              <a:rPr lang="en-US" sz="2400" dirty="0">
                <a:latin typeface="Cambria" panose="02040503050406030204" pitchFamily="18" charset="0"/>
                <a:ea typeface="Cambria" panose="02040503050406030204" pitchFamily="18" charset="0"/>
              </a:rPr>
              <a:t>and save </a:t>
            </a:r>
          </a:p>
          <a:p>
            <a:r>
              <a:rPr lang="en-US" sz="2400" dirty="0">
                <a:latin typeface="Cambria" panose="02040503050406030204" pitchFamily="18" charset="0"/>
                <a:ea typeface="Cambria" panose="02040503050406030204" pitchFamily="18" charset="0"/>
              </a:rPr>
              <a:t>hundreds—even thousands of dollars</a:t>
            </a:r>
          </a:p>
        </p:txBody>
      </p:sp>
      <p:sp>
        <p:nvSpPr>
          <p:cNvPr id="7" name="TextBox 6"/>
          <p:cNvSpPr txBox="1"/>
          <p:nvPr/>
        </p:nvSpPr>
        <p:spPr>
          <a:xfrm>
            <a:off x="685800" y="1367135"/>
            <a:ext cx="8229600" cy="553998"/>
          </a:xfrm>
          <a:prstGeom prst="rect">
            <a:avLst/>
          </a:prstGeom>
          <a:noFill/>
        </p:spPr>
        <p:txBody>
          <a:bodyPr wrap="square" rtlCol="0">
            <a:spAutoFit/>
          </a:bodyPr>
          <a:lstStyle/>
          <a:p>
            <a:r>
              <a:rPr lang="en-US" sz="3000" b="1" dirty="0">
                <a:solidFill>
                  <a:srgbClr val="0070C0"/>
                </a:solidFill>
                <a:latin typeface="Cambria" panose="02040503050406030204" pitchFamily="18" charset="0"/>
                <a:ea typeface="Cambria" panose="02040503050406030204" pitchFamily="18" charset="0"/>
              </a:rPr>
              <a:t>HERE’S WHAT WE’LL COVER</a:t>
            </a:r>
          </a:p>
        </p:txBody>
      </p:sp>
      <p:cxnSp>
        <p:nvCxnSpPr>
          <p:cNvPr id="8" name="Straight Connector 7"/>
          <p:cNvCxnSpPr/>
          <p:nvPr/>
        </p:nvCxnSpPr>
        <p:spPr>
          <a:xfrm>
            <a:off x="762000" y="1828800"/>
            <a:ext cx="678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07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34869"/>
            <a:ext cx="82296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ELIGIBILITY FOR PLANS C &amp; F</a:t>
            </a:r>
            <a:endParaRPr lang="en-US" sz="36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685800" y="2005548"/>
            <a:ext cx="8077200" cy="4462760"/>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If you were eligible for Medicare after January 1, 2020, Plan C, Plan F and High Deductible Plan F will not be available to you.</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If you were eligible for Medicare before January 1, 2020, you can continue to enroll in Plan C, Plan F and High Deductible Plan F.</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400" dirty="0">
                <a:latin typeface="Cambria" panose="02040503050406030204" pitchFamily="18" charset="0"/>
                <a:ea typeface="Cambria" panose="02040503050406030204" pitchFamily="18" charset="0"/>
              </a:rPr>
              <a:t>Consider Plan D instead of Plan C or Plan G instead of Plan F, the only difference is your $233 Part B Deductible.</a:t>
            </a:r>
          </a:p>
          <a:p>
            <a:pPr>
              <a:buClr>
                <a:srgbClr val="0070C0"/>
              </a:buClr>
            </a:pPr>
            <a:endParaRPr lang="en-US" sz="2400" dirty="0">
              <a:latin typeface="Cambria" panose="02040503050406030204" pitchFamily="18" charset="0"/>
              <a:ea typeface="Cambria" panose="02040503050406030204" pitchFamily="18" charset="0"/>
            </a:endParaRPr>
          </a:p>
          <a:p>
            <a:pPr>
              <a:buClr>
                <a:srgbClr val="0070C0"/>
              </a:buClr>
            </a:pPr>
            <a:endParaRPr lang="en-US" sz="24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p:txBody>
      </p:sp>
      <p:cxnSp>
        <p:nvCxnSpPr>
          <p:cNvPr id="4" name="Straight Connector 3"/>
          <p:cNvCxnSpPr/>
          <p:nvPr/>
        </p:nvCxnSpPr>
        <p:spPr>
          <a:xfrm>
            <a:off x="838200" y="1981200"/>
            <a:ext cx="678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29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85800" y="1495564"/>
            <a:ext cx="7696200" cy="4247317"/>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The solution offered by Weiss Ratings’ Customized Medigap Report is to help you find and select the best Medigap policy for you, with the strongest companies, for the least amount of money.</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Naturally, every person’s situation is unique, so if you have more questions, we urge you to:</a:t>
            </a:r>
          </a:p>
          <a:p>
            <a:pPr marL="285750" indent="-285750">
              <a:buClr>
                <a:srgbClr val="0070C0"/>
              </a:buClr>
              <a:buFont typeface="Wingdings" panose="05000000000000000000" pitchFamily="2" charset="2"/>
              <a:buChar char="«"/>
            </a:pPr>
            <a:r>
              <a:rPr lang="en-US" b="1" dirty="0">
                <a:latin typeface="Cambria" panose="02040503050406030204" pitchFamily="18" charset="0"/>
                <a:ea typeface="Cambria" panose="02040503050406030204" pitchFamily="18" charset="0"/>
              </a:rPr>
              <a:t>Talk to your doctor </a:t>
            </a:r>
            <a:r>
              <a:rPr lang="en-US" dirty="0">
                <a:latin typeface="Cambria" panose="02040503050406030204" pitchFamily="18" charset="0"/>
                <a:ea typeface="Cambria" panose="02040503050406030204" pitchFamily="18" charset="0"/>
              </a:rPr>
              <a:t>about your future healthcare needs and make sure that the plan you are selecting will give you the coverage you need.</a:t>
            </a:r>
          </a:p>
          <a:p>
            <a:pPr marL="285750" indent="-285750">
              <a:buClr>
                <a:srgbClr val="0070C0"/>
              </a:buClr>
              <a:buFont typeface="Wingdings" panose="05000000000000000000" pitchFamily="2" charset="2"/>
              <a:buChar char="«"/>
            </a:pPr>
            <a:r>
              <a:rPr lang="en-US" b="1" dirty="0">
                <a:latin typeface="Cambria" panose="02040503050406030204" pitchFamily="18" charset="0"/>
                <a:ea typeface="Cambria" panose="02040503050406030204" pitchFamily="18" charset="0"/>
              </a:rPr>
              <a:t>Talk to the insurance company </a:t>
            </a:r>
            <a:r>
              <a:rPr lang="en-US" dirty="0">
                <a:latin typeface="Cambria" panose="02040503050406030204" pitchFamily="18" charset="0"/>
                <a:ea typeface="Cambria" panose="02040503050406030204" pitchFamily="18" charset="0"/>
              </a:rPr>
              <a:t>you have selected, to make sure your specific questions are answered.</a:t>
            </a:r>
          </a:p>
          <a:p>
            <a:pPr marL="285750" indent="-285750">
              <a:buClr>
                <a:srgbClr val="0070C0"/>
              </a:buClr>
              <a:buFont typeface="Wingdings" panose="05000000000000000000" pitchFamily="2" charset="2"/>
              <a:buChar char="«"/>
            </a:pPr>
            <a:r>
              <a:rPr lang="en-US" b="1" dirty="0">
                <a:latin typeface="Cambria" panose="02040503050406030204" pitchFamily="18" charset="0"/>
                <a:ea typeface="Cambria" panose="02040503050406030204" pitchFamily="18" charset="0"/>
              </a:rPr>
              <a:t>You can also talk to a SHIP (State Health Insurance Assistance Programs) Counselor</a:t>
            </a:r>
            <a:r>
              <a:rPr lang="en-US" dirty="0">
                <a:latin typeface="Cambria" panose="02040503050406030204" pitchFamily="18" charset="0"/>
                <a:ea typeface="Cambria" panose="02040503050406030204" pitchFamily="18" charset="0"/>
              </a:rPr>
              <a:t>, to get personalized, one-on-one Medicare counseling, over the phone or in person, to help you further.  You can locate a SHIP counselor in your area by visiting this website:  </a:t>
            </a:r>
            <a:r>
              <a:rPr lang="en-US" dirty="0">
                <a:latin typeface="Cambria" panose="02040503050406030204" pitchFamily="18" charset="0"/>
                <a:ea typeface="Cambria" panose="02040503050406030204" pitchFamily="18" charset="0"/>
                <a:hlinkClick r:id="rId2"/>
              </a:rPr>
              <a:t>https://www.shiptacenter.org/</a:t>
            </a:r>
            <a:r>
              <a:rPr lang="en-US" dirty="0">
                <a:latin typeface="Cambria" panose="02040503050406030204" pitchFamily="18" charset="0"/>
                <a:ea typeface="Cambria" panose="02040503050406030204" pitchFamily="18" charset="0"/>
              </a:rPr>
              <a:t> and clicking on Find Local Medicare Help.</a:t>
            </a:r>
          </a:p>
        </p:txBody>
      </p:sp>
    </p:spTree>
    <p:extLst>
      <p:ext uri="{BB962C8B-B14F-4D97-AF65-F5344CB8AC3E}">
        <p14:creationId xmlns:p14="http://schemas.microsoft.com/office/powerpoint/2010/main" val="98330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2296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How to Get Your Own Medigap Report</a:t>
            </a:r>
            <a:endParaRPr lang="en-US" sz="36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548640" y="2209800"/>
            <a:ext cx="8305800" cy="3170099"/>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000" dirty="0">
                <a:latin typeface="Cambria" panose="02040503050406030204" pitchFamily="18" charset="0"/>
                <a:ea typeface="Cambria" panose="02040503050406030204" pitchFamily="18" charset="0"/>
              </a:rPr>
              <a:t>Go to the </a:t>
            </a:r>
            <a:r>
              <a:rPr lang="en-US" sz="2000" b="1" dirty="0">
                <a:latin typeface="Cambria" panose="02040503050406030204" pitchFamily="18" charset="0"/>
                <a:ea typeface="Cambria" panose="02040503050406030204" pitchFamily="18" charset="0"/>
              </a:rPr>
              <a:t>Prospect Heights Public Library Website   	</a:t>
            </a:r>
          </a:p>
          <a:p>
            <a:pPr>
              <a:buClr>
                <a:srgbClr val="0070C0"/>
              </a:buClr>
            </a:pPr>
            <a:r>
              <a:rPr lang="en-US" sz="2000" b="1" dirty="0">
                <a:solidFill>
                  <a:srgbClr val="0070C0"/>
                </a:solidFill>
                <a:latin typeface="Cambria" pitchFamily="18" charset="0"/>
                <a:ea typeface="Cambria" pitchFamily="18" charset="0"/>
              </a:rPr>
              <a:t>      www.PHPL.info</a:t>
            </a:r>
          </a:p>
          <a:p>
            <a:pPr marL="342900" indent="-342900">
              <a:buClr>
                <a:srgbClr val="0070C0"/>
              </a:buClr>
              <a:buFont typeface="Wingdings" panose="05000000000000000000" pitchFamily="2" charset="2"/>
              <a:buChar char="«"/>
            </a:pPr>
            <a:r>
              <a:rPr lang="en-US" sz="2000" dirty="0">
                <a:latin typeface="Cambria" pitchFamily="18" charset="0"/>
                <a:ea typeface="Cambria" pitchFamily="18" charset="0"/>
              </a:rPr>
              <a:t>Click on the </a:t>
            </a:r>
            <a:r>
              <a:rPr lang="en-US" sz="2000" b="1" dirty="0">
                <a:latin typeface="Cambria" pitchFamily="18" charset="0"/>
                <a:ea typeface="Cambria" pitchFamily="18" charset="0"/>
              </a:rPr>
              <a:t>Learn </a:t>
            </a:r>
            <a:r>
              <a:rPr lang="en-US" sz="2000" dirty="0">
                <a:latin typeface="Cambria" pitchFamily="18" charset="0"/>
                <a:ea typeface="Cambria" pitchFamily="18" charset="0"/>
              </a:rPr>
              <a:t>button</a:t>
            </a:r>
            <a:endParaRPr lang="en-US" sz="2000" b="1" dirty="0">
              <a:latin typeface="Cambria" pitchFamily="18" charset="0"/>
              <a:ea typeface="Cambria" pitchFamily="18" charset="0"/>
            </a:endParaRPr>
          </a:p>
          <a:p>
            <a:pPr marL="342900" indent="-342900">
              <a:buClr>
                <a:srgbClr val="0070C0"/>
              </a:buClr>
              <a:buFont typeface="Wingdings" panose="05000000000000000000" pitchFamily="2" charset="2"/>
              <a:buChar char="«"/>
            </a:pPr>
            <a:r>
              <a:rPr lang="en-US" sz="2000" dirty="0">
                <a:latin typeface="Cambria" pitchFamily="18" charset="0"/>
                <a:ea typeface="Cambria" pitchFamily="18" charset="0"/>
              </a:rPr>
              <a:t>Select </a:t>
            </a:r>
            <a:r>
              <a:rPr lang="en-US" sz="2000" b="1" dirty="0">
                <a:latin typeface="Cambria" pitchFamily="18" charset="0"/>
                <a:ea typeface="Cambria" pitchFamily="18" charset="0"/>
              </a:rPr>
              <a:t>Business Resources</a:t>
            </a:r>
            <a:r>
              <a:rPr lang="en-US" sz="2000" dirty="0">
                <a:latin typeface="Cambria" pitchFamily="18" charset="0"/>
                <a:ea typeface="Cambria" pitchFamily="18" charset="0"/>
              </a:rPr>
              <a:t> </a:t>
            </a:r>
            <a:endParaRPr lang="en-US" sz="2000" b="1" dirty="0">
              <a:latin typeface="Cambria" pitchFamily="18" charset="0"/>
              <a:ea typeface="Cambria" pitchFamily="18" charset="0"/>
            </a:endParaRPr>
          </a:p>
          <a:p>
            <a:pPr marL="342900" indent="-342900">
              <a:buClr>
                <a:srgbClr val="0070C0"/>
              </a:buClr>
              <a:buFont typeface="Wingdings" panose="05000000000000000000" pitchFamily="2" charset="2"/>
              <a:buChar char="«"/>
            </a:pPr>
            <a:r>
              <a:rPr lang="en-US" sz="2000" dirty="0">
                <a:latin typeface="Cambria" pitchFamily="18" charset="0"/>
                <a:ea typeface="Cambria" pitchFamily="18" charset="0"/>
              </a:rPr>
              <a:t>Click on </a:t>
            </a:r>
            <a:r>
              <a:rPr lang="en-US" sz="2000" b="1" dirty="0">
                <a:latin typeface="Cambria" pitchFamily="18" charset="0"/>
                <a:ea typeface="Cambria" pitchFamily="18" charset="0"/>
              </a:rPr>
              <a:t>Weiss Financial Ratings</a:t>
            </a:r>
          </a:p>
          <a:p>
            <a:pPr marL="342900" indent="-342900">
              <a:buClr>
                <a:srgbClr val="0070C0"/>
              </a:buClr>
              <a:buFont typeface="Wingdings" panose="05000000000000000000" pitchFamily="2" charset="2"/>
              <a:buChar char="«"/>
            </a:pPr>
            <a:r>
              <a:rPr lang="en-US" sz="2000" dirty="0">
                <a:latin typeface="Cambria" pitchFamily="18" charset="0"/>
                <a:ea typeface="Cambria" pitchFamily="18" charset="0"/>
              </a:rPr>
              <a:t>Enter Your Library Card and PIN if you are connecting from home</a:t>
            </a:r>
          </a:p>
          <a:p>
            <a:pPr marL="342900" indent="-342900">
              <a:buClr>
                <a:srgbClr val="0070C0"/>
              </a:buClr>
              <a:buFont typeface="Wingdings" panose="05000000000000000000" pitchFamily="2" charset="2"/>
              <a:buChar char="«"/>
            </a:pPr>
            <a:r>
              <a:rPr lang="en-US" sz="2000" dirty="0">
                <a:latin typeface="Cambria" pitchFamily="18" charset="0"/>
                <a:ea typeface="Cambria" pitchFamily="18" charset="0"/>
              </a:rPr>
              <a:t>Click on the Medigap Tab (gray bar, right hand side)</a:t>
            </a:r>
          </a:p>
          <a:p>
            <a:pPr marL="342900" indent="-342900">
              <a:buClr>
                <a:srgbClr val="0070C0"/>
              </a:buClr>
              <a:buFont typeface="Wingdings" panose="05000000000000000000" pitchFamily="2" charset="2"/>
              <a:buChar char="«"/>
            </a:pPr>
            <a:r>
              <a:rPr lang="en-US" sz="2000" dirty="0">
                <a:latin typeface="Cambria" pitchFamily="18" charset="0"/>
                <a:ea typeface="Cambria" pitchFamily="18" charset="0"/>
              </a:rPr>
              <a:t>Enter Your Information</a:t>
            </a:r>
          </a:p>
          <a:p>
            <a:pPr marL="342900" indent="-342900">
              <a:buClr>
                <a:srgbClr val="0070C0"/>
              </a:buClr>
              <a:buFont typeface="Wingdings" panose="05000000000000000000" pitchFamily="2" charset="2"/>
              <a:buChar char="«"/>
            </a:pPr>
            <a:r>
              <a:rPr lang="en-US" sz="2000" dirty="0">
                <a:latin typeface="Cambria" pitchFamily="18" charset="0"/>
                <a:ea typeface="Cambria" pitchFamily="18" charset="0"/>
              </a:rPr>
              <a:t>Download Your Report</a:t>
            </a:r>
          </a:p>
          <a:p>
            <a:pPr marL="342900" indent="-342900">
              <a:buClr>
                <a:srgbClr val="0070C0"/>
              </a:buClr>
              <a:buFont typeface="Wingdings" panose="05000000000000000000" pitchFamily="2" charset="2"/>
              <a:buChar char="«"/>
            </a:pPr>
            <a:endParaRPr lang="en-US" sz="2000" dirty="0">
              <a:latin typeface="Cambria" pitchFamily="18" charset="0"/>
              <a:ea typeface="Cambria" pitchFamily="18" charset="0"/>
            </a:endParaRPr>
          </a:p>
        </p:txBody>
      </p:sp>
      <p:cxnSp>
        <p:nvCxnSpPr>
          <p:cNvPr id="4" name="Straight Connector 3"/>
          <p:cNvCxnSpPr/>
          <p:nvPr/>
        </p:nvCxnSpPr>
        <p:spPr>
          <a:xfrm flipV="1">
            <a:off x="762000" y="2017931"/>
            <a:ext cx="7924800" cy="91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29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38199" y="1495564"/>
            <a:ext cx="7433441" cy="3170099"/>
          </a:xfrm>
          <a:prstGeom prst="rect">
            <a:avLst/>
          </a:prstGeom>
          <a:noFill/>
        </p:spPr>
        <p:txBody>
          <a:bodyPr wrap="square" rtlCol="0">
            <a:spAutoFit/>
          </a:bodyPr>
          <a:lstStyle/>
          <a:p>
            <a:pPr algn="ctr"/>
            <a:r>
              <a:rPr lang="en-US" sz="4400" dirty="0">
                <a:solidFill>
                  <a:srgbClr val="0070C0"/>
                </a:solidFill>
                <a:latin typeface="Cambria" panose="02040503050406030204" pitchFamily="18" charset="0"/>
                <a:ea typeface="Cambria" panose="02040503050406030204" pitchFamily="18" charset="0"/>
              </a:rPr>
              <a:t>Thank you!</a:t>
            </a:r>
          </a:p>
          <a:p>
            <a:endParaRPr lang="en-US" sz="44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Visit the Prospect Heights Public Library website to download your own Customized Medigap Report or stop by the Reference desk for help.</a:t>
            </a:r>
          </a:p>
        </p:txBody>
      </p:sp>
    </p:spTree>
    <p:extLst>
      <p:ext uri="{BB962C8B-B14F-4D97-AF65-F5344CB8AC3E}">
        <p14:creationId xmlns:p14="http://schemas.microsoft.com/office/powerpoint/2010/main" val="224690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51002"/>
            <a:ext cx="8229600" cy="553998"/>
          </a:xfrm>
          <a:prstGeom prst="rect">
            <a:avLst/>
          </a:prstGeom>
          <a:noFill/>
        </p:spPr>
        <p:txBody>
          <a:bodyPr wrap="square" rtlCol="0">
            <a:spAutoFit/>
          </a:bodyPr>
          <a:lstStyle/>
          <a:p>
            <a:r>
              <a:rPr lang="en-US" sz="3000" b="1" dirty="0">
                <a:solidFill>
                  <a:srgbClr val="0070C0"/>
                </a:solidFill>
                <a:latin typeface="Cambria" panose="02040503050406030204" pitchFamily="18" charset="0"/>
                <a:ea typeface="Cambria" panose="02040503050406030204" pitchFamily="18" charset="0"/>
              </a:rPr>
              <a:t>WHEN CAN YOU JOIN MEDICARE?</a:t>
            </a:r>
          </a:p>
        </p:txBody>
      </p:sp>
      <p:sp>
        <p:nvSpPr>
          <p:cNvPr id="3" name="TextBox 2"/>
          <p:cNvSpPr txBox="1"/>
          <p:nvPr/>
        </p:nvSpPr>
        <p:spPr>
          <a:xfrm>
            <a:off x="685800" y="1905000"/>
            <a:ext cx="6172200" cy="3652282"/>
          </a:xfrm>
          <a:prstGeom prst="rect">
            <a:avLst/>
          </a:prstGeom>
          <a:noFill/>
        </p:spPr>
        <p:txBody>
          <a:bodyPr wrap="square" rtlCol="0">
            <a:spAutoFit/>
          </a:bodyPr>
          <a:lstStyle/>
          <a:p>
            <a:r>
              <a:rPr lang="en-US" sz="2200" b="1" u="sng" dirty="0">
                <a:latin typeface="Cambria" panose="02040503050406030204" pitchFamily="18" charset="0"/>
                <a:ea typeface="Cambria" panose="02040503050406030204" pitchFamily="18" charset="0"/>
              </a:rPr>
              <a:t>7 Month Initial Enrollment Period</a:t>
            </a:r>
          </a:p>
          <a:p>
            <a:pPr marL="342900" indent="-342900">
              <a:buClr>
                <a:srgbClr val="0070C0"/>
              </a:buClr>
              <a:buFont typeface="Wingdings" panose="05000000000000000000" pitchFamily="2" charset="2"/>
              <a:buChar char="«"/>
            </a:pPr>
            <a:r>
              <a:rPr lang="en-US" sz="2200" dirty="0">
                <a:latin typeface="Cambria" panose="02040503050406030204" pitchFamily="18" charset="0"/>
                <a:ea typeface="Cambria" panose="02040503050406030204" pitchFamily="18" charset="0"/>
              </a:rPr>
              <a:t>3 months before your 65</a:t>
            </a:r>
            <a:r>
              <a:rPr lang="en-US" sz="2200" baseline="30000" dirty="0">
                <a:latin typeface="Cambria" panose="02040503050406030204" pitchFamily="18" charset="0"/>
                <a:ea typeface="Cambria" panose="02040503050406030204" pitchFamily="18" charset="0"/>
              </a:rPr>
              <a:t>th</a:t>
            </a:r>
            <a:r>
              <a:rPr lang="en-US" sz="2200" dirty="0">
                <a:latin typeface="Cambria" panose="02040503050406030204" pitchFamily="18" charset="0"/>
                <a:ea typeface="Cambria" panose="02040503050406030204" pitchFamily="18" charset="0"/>
              </a:rPr>
              <a:t> birthday</a:t>
            </a:r>
          </a:p>
          <a:p>
            <a:pPr marL="342900" indent="-342900">
              <a:buClr>
                <a:srgbClr val="0070C0"/>
              </a:buClr>
              <a:buFont typeface="Wingdings" panose="05000000000000000000" pitchFamily="2" charset="2"/>
              <a:buChar char="«"/>
            </a:pPr>
            <a:r>
              <a:rPr lang="en-US" sz="2200" dirty="0">
                <a:latin typeface="Cambria" panose="02040503050406030204" pitchFamily="18" charset="0"/>
                <a:ea typeface="Cambria" panose="02040503050406030204" pitchFamily="18" charset="0"/>
              </a:rPr>
              <a:t>the month of your 65</a:t>
            </a:r>
            <a:r>
              <a:rPr lang="en-US" sz="2200" baseline="30000" dirty="0">
                <a:latin typeface="Cambria" panose="02040503050406030204" pitchFamily="18" charset="0"/>
                <a:ea typeface="Cambria" panose="02040503050406030204" pitchFamily="18" charset="0"/>
              </a:rPr>
              <a:t>th</a:t>
            </a:r>
            <a:r>
              <a:rPr lang="en-US" sz="2200" dirty="0">
                <a:latin typeface="Cambria" panose="02040503050406030204" pitchFamily="18" charset="0"/>
                <a:ea typeface="Cambria" panose="02040503050406030204" pitchFamily="18" charset="0"/>
              </a:rPr>
              <a:t> birthday</a:t>
            </a:r>
          </a:p>
          <a:p>
            <a:pPr marL="342900" indent="-342900">
              <a:buClr>
                <a:srgbClr val="0070C0"/>
              </a:buClr>
              <a:buFont typeface="Wingdings" panose="05000000000000000000" pitchFamily="2" charset="2"/>
              <a:buChar char="«"/>
            </a:pPr>
            <a:r>
              <a:rPr lang="en-US" sz="2200" dirty="0">
                <a:latin typeface="Cambria" panose="02040503050406030204" pitchFamily="18" charset="0"/>
                <a:ea typeface="Cambria" panose="02040503050406030204" pitchFamily="18" charset="0"/>
              </a:rPr>
              <a:t>3 months after your 65</a:t>
            </a:r>
            <a:r>
              <a:rPr lang="en-US" sz="2200" baseline="30000" dirty="0">
                <a:latin typeface="Cambria" panose="02040503050406030204" pitchFamily="18" charset="0"/>
                <a:ea typeface="Cambria" panose="02040503050406030204" pitchFamily="18" charset="0"/>
              </a:rPr>
              <a:t>th</a:t>
            </a:r>
            <a:r>
              <a:rPr lang="en-US" sz="2200" dirty="0">
                <a:latin typeface="Cambria" panose="02040503050406030204" pitchFamily="18" charset="0"/>
                <a:ea typeface="Cambria" panose="02040503050406030204" pitchFamily="18" charset="0"/>
              </a:rPr>
              <a:t> birthday</a:t>
            </a:r>
          </a:p>
          <a:p>
            <a:endParaRPr lang="en-US" sz="1000" dirty="0">
              <a:latin typeface="Cambria" panose="02040503050406030204" pitchFamily="18" charset="0"/>
              <a:ea typeface="Cambria" panose="02040503050406030204" pitchFamily="18" charset="0"/>
            </a:endParaRPr>
          </a:p>
          <a:p>
            <a:endParaRPr lang="en-US" sz="1000" dirty="0">
              <a:latin typeface="Cambria" panose="02040503050406030204" pitchFamily="18" charset="0"/>
              <a:ea typeface="Cambria" panose="02040503050406030204" pitchFamily="18" charset="0"/>
            </a:endParaRPr>
          </a:p>
          <a:p>
            <a:r>
              <a:rPr lang="en-US" sz="2200" b="1" u="sng" dirty="0">
                <a:latin typeface="Cambria" panose="02040503050406030204" pitchFamily="18" charset="0"/>
                <a:ea typeface="Cambria" panose="02040503050406030204" pitchFamily="18" charset="0"/>
              </a:rPr>
              <a:t>Open Enrollment Period</a:t>
            </a:r>
          </a:p>
          <a:p>
            <a:pPr marL="342900" indent="-342900">
              <a:buClr>
                <a:srgbClr val="0070C0"/>
              </a:buClr>
              <a:buFont typeface="Wingdings" panose="05000000000000000000" pitchFamily="2" charset="2"/>
              <a:buChar char="«"/>
            </a:pPr>
            <a:r>
              <a:rPr lang="en-US" sz="2200" dirty="0">
                <a:latin typeface="Cambria" panose="02040503050406030204" pitchFamily="18" charset="0"/>
                <a:ea typeface="Cambria" panose="02040503050406030204" pitchFamily="18" charset="0"/>
              </a:rPr>
              <a:t>October 15</a:t>
            </a:r>
            <a:r>
              <a:rPr lang="en-US" sz="2200" baseline="30000" dirty="0">
                <a:latin typeface="Cambria" panose="02040503050406030204" pitchFamily="18" charset="0"/>
                <a:ea typeface="Cambria" panose="02040503050406030204" pitchFamily="18" charset="0"/>
              </a:rPr>
              <a:t>th</a:t>
            </a:r>
            <a:r>
              <a:rPr lang="en-US" sz="2200" dirty="0">
                <a:latin typeface="Cambria" panose="02040503050406030204" pitchFamily="18" charset="0"/>
                <a:ea typeface="Cambria" panose="02040503050406030204" pitchFamily="18" charset="0"/>
              </a:rPr>
              <a:t> to December 7</a:t>
            </a:r>
            <a:r>
              <a:rPr lang="en-US" sz="2200" baseline="30000" dirty="0">
                <a:latin typeface="Cambria" panose="02040503050406030204" pitchFamily="18" charset="0"/>
                <a:ea typeface="Cambria" panose="02040503050406030204" pitchFamily="18" charset="0"/>
              </a:rPr>
              <a:t>th</a:t>
            </a:r>
          </a:p>
          <a:p>
            <a:pPr marL="342900" indent="-342900">
              <a:buClr>
                <a:srgbClr val="0070C0"/>
              </a:buClr>
            </a:pPr>
            <a:endParaRPr lang="en-US" sz="1000" baseline="30000" dirty="0">
              <a:latin typeface="Cambria" panose="02040503050406030204" pitchFamily="18" charset="0"/>
              <a:ea typeface="Cambria" panose="02040503050406030204" pitchFamily="18" charset="0"/>
            </a:endParaRPr>
          </a:p>
          <a:p>
            <a:pPr marL="342900" indent="-342900">
              <a:buClr>
                <a:srgbClr val="0070C0"/>
              </a:buClr>
            </a:pPr>
            <a:endParaRPr lang="en-US" sz="1000" baseline="30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2200" b="1" dirty="0">
                <a:latin typeface="Cambria" panose="02040503050406030204" pitchFamily="18" charset="0"/>
                <a:ea typeface="Cambria" panose="02040503050406030204" pitchFamily="18" charset="0"/>
              </a:rPr>
              <a:t>Still working &amp; covered by insurance </a:t>
            </a:r>
            <a:r>
              <a:rPr lang="en-US" sz="2200" dirty="0">
                <a:latin typeface="Cambria" panose="02040503050406030204" pitchFamily="18" charset="0"/>
                <a:ea typeface="Cambria" panose="02040503050406030204" pitchFamily="18" charset="0"/>
              </a:rPr>
              <a:t>– Medicare can supplement your employer coverage</a:t>
            </a:r>
          </a:p>
        </p:txBody>
      </p:sp>
      <p:cxnSp>
        <p:nvCxnSpPr>
          <p:cNvPr id="5" name="Straight Connector 4"/>
          <p:cNvCxnSpPr/>
          <p:nvPr/>
        </p:nvCxnSpPr>
        <p:spPr>
          <a:xfrm>
            <a:off x="762000" y="1905000"/>
            <a:ext cx="6781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619" r="17301"/>
          <a:stretch/>
        </p:blipFill>
        <p:spPr>
          <a:xfrm>
            <a:off x="6977743" y="1219200"/>
            <a:ext cx="1785257" cy="4114800"/>
          </a:xfrm>
          <a:prstGeom prst="rect">
            <a:avLst/>
          </a:prstGeom>
        </p:spPr>
      </p:pic>
    </p:spTree>
    <p:extLst>
      <p:ext uri="{BB962C8B-B14F-4D97-AF65-F5344CB8AC3E}">
        <p14:creationId xmlns:p14="http://schemas.microsoft.com/office/powerpoint/2010/main" val="305975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9042"/>
            <a:ext cx="8229600" cy="1200329"/>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rPr>
              <a:t>WHEN CAN YOU CHANGE YOUR </a:t>
            </a:r>
          </a:p>
          <a:p>
            <a:r>
              <a:rPr lang="en-US" sz="3600" b="1" dirty="0">
                <a:solidFill>
                  <a:srgbClr val="0070C0"/>
                </a:solidFill>
                <a:latin typeface="Cambria" panose="02040503050406030204" pitchFamily="18" charset="0"/>
                <a:ea typeface="Cambria" panose="02040503050406030204" pitchFamily="18" charset="0"/>
              </a:rPr>
              <a:t>PLAN OR YOUR INSURER?</a:t>
            </a:r>
            <a:endParaRPr lang="en-US" sz="3600" dirty="0">
              <a:solidFill>
                <a:srgbClr val="0070C0"/>
              </a:solidFill>
              <a:latin typeface="Cambria" panose="02040503050406030204" pitchFamily="18" charset="0"/>
              <a:ea typeface="Cambria" panose="02040503050406030204" pitchFamily="18" charset="0"/>
            </a:endParaRPr>
          </a:p>
        </p:txBody>
      </p:sp>
      <p:sp>
        <p:nvSpPr>
          <p:cNvPr id="3" name="TextBox 2"/>
          <p:cNvSpPr txBox="1"/>
          <p:nvPr/>
        </p:nvSpPr>
        <p:spPr>
          <a:xfrm>
            <a:off x="701566" y="2782431"/>
            <a:ext cx="7848600" cy="2246769"/>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800" dirty="0">
                <a:latin typeface="Cambria" panose="02040503050406030204" pitchFamily="18" charset="0"/>
                <a:ea typeface="Cambria" panose="02040503050406030204" pitchFamily="18" charset="0"/>
              </a:rPr>
              <a:t>If you have a Medigap plan now, and want to change your plan or your insurer, you can do so during Open Enrollment, each year from October 15 to December 7.  Your coverage will start January 1</a:t>
            </a:r>
            <a:r>
              <a:rPr lang="en-US" sz="2800" baseline="30000" dirty="0">
                <a:latin typeface="Cambria" panose="02040503050406030204" pitchFamily="18" charset="0"/>
                <a:ea typeface="Cambria" panose="02040503050406030204" pitchFamily="18" charset="0"/>
              </a:rPr>
              <a:t>st</a:t>
            </a:r>
            <a:r>
              <a:rPr lang="en-US" sz="2800" dirty="0">
                <a:latin typeface="Cambria" panose="02040503050406030204" pitchFamily="18" charset="0"/>
                <a:ea typeface="Cambria" panose="02040503050406030204" pitchFamily="18" charset="0"/>
              </a:rPr>
              <a:t>.</a:t>
            </a:r>
          </a:p>
        </p:txBody>
      </p:sp>
      <p:cxnSp>
        <p:nvCxnSpPr>
          <p:cNvPr id="4" name="Straight Connector 3"/>
          <p:cNvCxnSpPr/>
          <p:nvPr/>
        </p:nvCxnSpPr>
        <p:spPr>
          <a:xfrm>
            <a:off x="762000" y="2667000"/>
            <a:ext cx="678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2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95400"/>
            <a:ext cx="8229600" cy="553998"/>
          </a:xfrm>
          <a:prstGeom prst="rect">
            <a:avLst/>
          </a:prstGeom>
          <a:noFill/>
        </p:spPr>
        <p:txBody>
          <a:bodyPr wrap="square" rtlCol="0">
            <a:spAutoFit/>
          </a:bodyPr>
          <a:lstStyle/>
          <a:p>
            <a:r>
              <a:rPr lang="en-US" sz="3000" b="1" dirty="0">
                <a:solidFill>
                  <a:srgbClr val="0070C0"/>
                </a:solidFill>
                <a:latin typeface="Cambria" panose="02040503050406030204" pitchFamily="18" charset="0"/>
                <a:ea typeface="Cambria" panose="02040503050406030204" pitchFamily="18" charset="0"/>
              </a:rPr>
              <a:t>UNDERSTANDING MEDICARE COVERAGE</a:t>
            </a:r>
          </a:p>
        </p:txBody>
      </p:sp>
      <p:sp>
        <p:nvSpPr>
          <p:cNvPr id="3" name="TextBox 2"/>
          <p:cNvSpPr txBox="1"/>
          <p:nvPr/>
        </p:nvSpPr>
        <p:spPr>
          <a:xfrm>
            <a:off x="4572000" y="1905000"/>
            <a:ext cx="4343400" cy="4062651"/>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3000" b="1" dirty="0">
                <a:latin typeface="Cambria" panose="02040503050406030204" pitchFamily="18" charset="0"/>
                <a:ea typeface="Cambria" panose="02040503050406030204" pitchFamily="18" charset="0"/>
              </a:rPr>
              <a:t>Medicare Part A </a:t>
            </a:r>
          </a:p>
          <a:p>
            <a:pPr marL="342900" indent="-342900">
              <a:buClr>
                <a:srgbClr val="0070C0"/>
              </a:buClr>
            </a:pPr>
            <a:r>
              <a:rPr lang="en-US" sz="2000" dirty="0">
                <a:latin typeface="Cambria" panose="02040503050406030204" pitchFamily="18" charset="0"/>
                <a:ea typeface="Cambria" panose="02040503050406030204" pitchFamily="18" charset="0"/>
              </a:rPr>
              <a:t>	(Hospital Insurance)</a:t>
            </a:r>
          </a:p>
          <a:p>
            <a:pPr>
              <a:buClr>
                <a:srgbClr val="0070C0"/>
              </a:buCl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3000" b="1" dirty="0">
                <a:latin typeface="Cambria" panose="02040503050406030204" pitchFamily="18" charset="0"/>
                <a:ea typeface="Cambria" panose="02040503050406030204" pitchFamily="18" charset="0"/>
              </a:rPr>
              <a:t>Medicare Part B </a:t>
            </a:r>
          </a:p>
          <a:p>
            <a:pPr marL="342900" indent="-342900">
              <a:buClr>
                <a:srgbClr val="0070C0"/>
              </a:buClr>
            </a:pPr>
            <a:r>
              <a:rPr lang="en-US" sz="2000" b="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(Medical Insurance)</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3000" b="1" dirty="0">
                <a:latin typeface="Cambria" panose="02040503050406030204" pitchFamily="18" charset="0"/>
                <a:ea typeface="Cambria" panose="02040503050406030204" pitchFamily="18" charset="0"/>
              </a:rPr>
              <a:t>Medicare Part C </a:t>
            </a:r>
            <a:endParaRPr lang="en-US" sz="3000" dirty="0">
              <a:latin typeface="Cambria" panose="02040503050406030204" pitchFamily="18" charset="0"/>
              <a:ea typeface="Cambria" panose="02040503050406030204" pitchFamily="18" charset="0"/>
            </a:endParaRPr>
          </a:p>
          <a:p>
            <a:pPr marL="347663" indent="-347663">
              <a:buClr>
                <a:srgbClr val="0070C0"/>
              </a:buClr>
            </a:pPr>
            <a:r>
              <a:rPr lang="en-US" sz="2000" dirty="0">
                <a:latin typeface="Cambria" panose="02040503050406030204" pitchFamily="18" charset="0"/>
                <a:ea typeface="Cambria" panose="02040503050406030204" pitchFamily="18" charset="0"/>
              </a:rPr>
              <a:t>	(Medicare Advantage)</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r>
              <a:rPr lang="en-US" sz="3000" b="1" dirty="0">
                <a:latin typeface="Cambria" panose="02040503050406030204" pitchFamily="18" charset="0"/>
                <a:ea typeface="Cambria" panose="02040503050406030204" pitchFamily="18" charset="0"/>
              </a:rPr>
              <a:t>Medicare Part D </a:t>
            </a:r>
          </a:p>
          <a:p>
            <a:pPr marL="347663" indent="-347663">
              <a:buClr>
                <a:srgbClr val="0070C0"/>
              </a:buClr>
            </a:pPr>
            <a:r>
              <a:rPr lang="en-US" sz="2000" b="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(Prescription Drug Coverage)</a:t>
            </a:r>
          </a:p>
          <a:p>
            <a:pPr marL="342900" indent="-342900">
              <a:buClr>
                <a:srgbClr val="0070C0"/>
              </a:buClr>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p:txBody>
      </p:sp>
      <p:cxnSp>
        <p:nvCxnSpPr>
          <p:cNvPr id="4" name="Straight Connector 3"/>
          <p:cNvCxnSpPr/>
          <p:nvPr/>
        </p:nvCxnSpPr>
        <p:spPr>
          <a:xfrm>
            <a:off x="762000" y="1828800"/>
            <a:ext cx="7010400" cy="20598"/>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cstate="print">
            <a:clrChange>
              <a:clrFrom>
                <a:srgbClr val="F9F9FB"/>
              </a:clrFrom>
              <a:clrTo>
                <a:srgbClr val="F9F9FB">
                  <a:alpha val="0"/>
                </a:srgbClr>
              </a:clrTo>
            </a:clrChange>
            <a:extLst>
              <a:ext uri="{28A0092B-C50C-407E-A947-70E740481C1C}">
                <a14:useLocalDpi xmlns:a14="http://schemas.microsoft.com/office/drawing/2010/main" val="0"/>
              </a:ext>
            </a:extLst>
          </a:blip>
          <a:srcRect l="15900"/>
          <a:stretch/>
        </p:blipFill>
        <p:spPr>
          <a:xfrm>
            <a:off x="232228" y="1676400"/>
            <a:ext cx="5258947" cy="4170402"/>
          </a:xfrm>
          <a:prstGeom prst="rect">
            <a:avLst/>
          </a:prstGeom>
        </p:spPr>
      </p:pic>
    </p:spTree>
    <p:extLst>
      <p:ext uri="{BB962C8B-B14F-4D97-AF65-F5344CB8AC3E}">
        <p14:creationId xmlns:p14="http://schemas.microsoft.com/office/powerpoint/2010/main" val="414784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295400"/>
            <a:ext cx="5562600" cy="707886"/>
          </a:xfrm>
          <a:prstGeom prst="rect">
            <a:avLst/>
          </a:prstGeom>
          <a:noFill/>
        </p:spPr>
        <p:txBody>
          <a:bodyPr wrap="square" rtlCol="0">
            <a:spAutoFit/>
          </a:bodyPr>
          <a:lstStyle/>
          <a:p>
            <a:r>
              <a:rPr lang="en-US" sz="4000" b="1" dirty="0">
                <a:solidFill>
                  <a:srgbClr val="0070C0"/>
                </a:solidFill>
                <a:latin typeface="Cambria" panose="02040503050406030204" pitchFamily="18" charset="0"/>
                <a:ea typeface="Cambria" panose="02040503050406030204" pitchFamily="18" charset="0"/>
              </a:rPr>
              <a:t>MEDICARE PART A</a:t>
            </a:r>
          </a:p>
        </p:txBody>
      </p:sp>
      <p:sp>
        <p:nvSpPr>
          <p:cNvPr id="3" name="TextBox 2"/>
          <p:cNvSpPr txBox="1"/>
          <p:nvPr/>
        </p:nvSpPr>
        <p:spPr>
          <a:xfrm>
            <a:off x="3505200" y="2133600"/>
            <a:ext cx="5410200" cy="4031873"/>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b="1" dirty="0">
                <a:latin typeface="Cambria" panose="02040503050406030204" pitchFamily="18" charset="0"/>
                <a:ea typeface="Cambria" panose="02040503050406030204" pitchFamily="18" charset="0"/>
              </a:rPr>
              <a:t>Covers hospital-related services &amp; emergency care</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561975" indent="-342900">
              <a:buClr>
                <a:srgbClr val="0070C0"/>
              </a:buCl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Inpatient Hospitalization</a:t>
            </a:r>
          </a:p>
          <a:p>
            <a:pPr marL="561975" indent="-342900">
              <a:buClr>
                <a:srgbClr val="0070C0"/>
              </a:buCl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Home Health Services</a:t>
            </a:r>
          </a:p>
          <a:p>
            <a:pPr marL="561975" indent="-342900">
              <a:buClr>
                <a:srgbClr val="0070C0"/>
              </a:buCl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Skilled Nursing Services</a:t>
            </a:r>
          </a:p>
          <a:p>
            <a:pPr marL="561975" indent="-342900">
              <a:buClr>
                <a:srgbClr val="0070C0"/>
              </a:buCl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Hospice</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a:buClr>
                <a:srgbClr val="0070C0"/>
              </a:buClr>
            </a:pPr>
            <a:r>
              <a:rPr lang="en-US" sz="2400" dirty="0">
                <a:latin typeface="Cambria" panose="02040503050406030204" pitchFamily="18" charset="0"/>
                <a:ea typeface="Cambria" panose="02040503050406030204" pitchFamily="18" charset="0"/>
              </a:rPr>
              <a:t>Medicare Part A does not cover all of your hospital costs and it does not cover long term care.</a:t>
            </a:r>
          </a:p>
          <a:p>
            <a:pPr marL="342900" indent="-342900">
              <a:buClr>
                <a:srgbClr val="0070C0"/>
              </a:buClr>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p:txBody>
      </p:sp>
      <p:sp>
        <p:nvSpPr>
          <p:cNvPr id="14" name="TextBox 13"/>
          <p:cNvSpPr txBox="1"/>
          <p:nvPr/>
        </p:nvSpPr>
        <p:spPr>
          <a:xfrm>
            <a:off x="609600" y="4953000"/>
            <a:ext cx="6629400" cy="400110"/>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p:txBody>
      </p:sp>
      <p:cxnSp>
        <p:nvCxnSpPr>
          <p:cNvPr id="15" name="Straight Connector 14"/>
          <p:cNvCxnSpPr/>
          <p:nvPr/>
        </p:nvCxnSpPr>
        <p:spPr>
          <a:xfrm>
            <a:off x="3505200" y="1981200"/>
            <a:ext cx="426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71600"/>
            <a:ext cx="2844800" cy="4267200"/>
          </a:xfrm>
          <a:prstGeom prst="rect">
            <a:avLst/>
          </a:prstGeom>
        </p:spPr>
      </p:pic>
    </p:spTree>
    <p:extLst>
      <p:ext uri="{BB962C8B-B14F-4D97-AF65-F5344CB8AC3E}">
        <p14:creationId xmlns:p14="http://schemas.microsoft.com/office/powerpoint/2010/main" val="163463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295400"/>
            <a:ext cx="5410200" cy="707886"/>
          </a:xfrm>
          <a:prstGeom prst="rect">
            <a:avLst/>
          </a:prstGeom>
          <a:noFill/>
        </p:spPr>
        <p:txBody>
          <a:bodyPr wrap="square" rtlCol="0">
            <a:spAutoFit/>
          </a:bodyPr>
          <a:lstStyle/>
          <a:p>
            <a:r>
              <a:rPr lang="en-US" sz="4000" b="1" dirty="0">
                <a:solidFill>
                  <a:srgbClr val="0070C0"/>
                </a:solidFill>
                <a:latin typeface="Cambria" panose="02040503050406030204" pitchFamily="18" charset="0"/>
                <a:ea typeface="Cambria" panose="02040503050406030204" pitchFamily="18" charset="0"/>
              </a:rPr>
              <a:t>MEDICARE PART B</a:t>
            </a:r>
          </a:p>
        </p:txBody>
      </p:sp>
      <p:sp>
        <p:nvSpPr>
          <p:cNvPr id="3" name="TextBox 2"/>
          <p:cNvSpPr txBox="1"/>
          <p:nvPr/>
        </p:nvSpPr>
        <p:spPr>
          <a:xfrm>
            <a:off x="3505200" y="2114490"/>
            <a:ext cx="5562600" cy="3693319"/>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b="1" dirty="0">
                <a:latin typeface="Cambria" panose="02040503050406030204" pitchFamily="18" charset="0"/>
                <a:ea typeface="Cambria" panose="02040503050406030204" pitchFamily="18" charset="0"/>
              </a:rPr>
              <a:t>Covers your regular medical care and helps with outpatient services.</a:t>
            </a:r>
          </a:p>
          <a:p>
            <a:pPr marL="342900" indent="-342900">
              <a:buClr>
                <a:srgbClr val="0070C0"/>
              </a:buClr>
              <a:buFont typeface="Wingdings" panose="05000000000000000000" pitchFamily="2" charset="2"/>
              <a:buChar char="«"/>
            </a:pPr>
            <a:endParaRPr lang="en-US" sz="1000" dirty="0">
              <a:latin typeface="Cambria" panose="02040503050406030204" pitchFamily="18" charset="0"/>
              <a:ea typeface="Cambria" panose="02040503050406030204" pitchFamily="18" charset="0"/>
            </a:endParaRPr>
          </a:p>
          <a:p>
            <a:pPr marL="677863" indent="-342900">
              <a:buClr>
                <a:srgbClr val="0070C0"/>
              </a:buCl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Doctor Office Visits</a:t>
            </a:r>
          </a:p>
          <a:p>
            <a:pPr marL="677863" indent="-342900">
              <a:buClr>
                <a:srgbClr val="0070C0"/>
              </a:buCl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Laboratory Services</a:t>
            </a:r>
          </a:p>
          <a:p>
            <a:pPr marL="677863" indent="-342900">
              <a:buClr>
                <a:srgbClr val="0070C0"/>
              </a:buCl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Ambulance</a:t>
            </a:r>
          </a:p>
          <a:p>
            <a:pPr marL="677863" indent="-342900">
              <a:buClr>
                <a:srgbClr val="0070C0"/>
              </a:buClr>
              <a:buFont typeface="Courier New" panose="02070309020205020404" pitchFamily="49" charset="0"/>
              <a:buChar char="o"/>
            </a:pPr>
            <a:r>
              <a:rPr lang="en-US" sz="2400" dirty="0">
                <a:latin typeface="Cambria" panose="02040503050406030204" pitchFamily="18" charset="0"/>
                <a:ea typeface="Cambria" panose="02040503050406030204" pitchFamily="18" charset="0"/>
              </a:rPr>
              <a:t>Diagnostic Services</a:t>
            </a:r>
          </a:p>
          <a:p>
            <a:pPr marL="342900" indent="-342900">
              <a:buClr>
                <a:srgbClr val="0070C0"/>
              </a:buClr>
              <a:buFont typeface="Wingdings" panose="05000000000000000000" pitchFamily="2" charset="2"/>
              <a:buChar char="«"/>
            </a:pPr>
            <a:endParaRPr lang="en-US" sz="2000" b="1" dirty="0">
              <a:solidFill>
                <a:srgbClr val="0070C0"/>
              </a:solidFill>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2000" b="1" dirty="0">
              <a:solidFill>
                <a:srgbClr val="0070C0"/>
              </a:solidFill>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2000" b="1" dirty="0">
              <a:solidFill>
                <a:srgbClr val="0070C0"/>
              </a:solidFill>
              <a:latin typeface="Cambria" panose="02040503050406030204" pitchFamily="18" charset="0"/>
              <a:ea typeface="Cambria" panose="02040503050406030204" pitchFamily="18" charset="0"/>
            </a:endParaRPr>
          </a:p>
          <a:p>
            <a:pPr marL="342900" indent="-342900">
              <a:buClr>
                <a:srgbClr val="0070C0"/>
              </a:buClr>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p:txBody>
      </p:sp>
      <p:cxnSp>
        <p:nvCxnSpPr>
          <p:cNvPr id="14" name="Straight Connector 13"/>
          <p:cNvCxnSpPr/>
          <p:nvPr/>
        </p:nvCxnSpPr>
        <p:spPr>
          <a:xfrm>
            <a:off x="3581400" y="1981200"/>
            <a:ext cx="434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71600"/>
            <a:ext cx="2895600" cy="4343400"/>
          </a:xfrm>
          <a:prstGeom prst="rect">
            <a:avLst/>
          </a:prstGeom>
        </p:spPr>
      </p:pic>
    </p:spTree>
    <p:extLst>
      <p:ext uri="{BB962C8B-B14F-4D97-AF65-F5344CB8AC3E}">
        <p14:creationId xmlns:p14="http://schemas.microsoft.com/office/powerpoint/2010/main" val="218312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16375</TotalTime>
  <Words>2115</Words>
  <Application>Microsoft Office PowerPoint</Application>
  <PresentationFormat>On-screen Show (4:3)</PresentationFormat>
  <Paragraphs>491</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Avenir LT Pro 55 Roman</vt:lpstr>
      <vt:lpstr>Calibri</vt:lpstr>
      <vt:lpstr>Cambria</vt:lpstr>
      <vt:lpstr>Courier New</vt:lpstr>
      <vt:lpstr>Times New Roman</vt:lpstr>
      <vt:lpstr>Wingdings</vt:lpstr>
      <vt:lpstr>Office Theme</vt:lpstr>
      <vt:lpstr>Medicare Supplement Insurance How to Pick the Right Plan &amp; Get the Best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&amp; Medigap How to Pick the Right Plan  &amp; Get the Best Rate</dc:title>
  <dc:creator>Jessica Moody</dc:creator>
  <cp:lastModifiedBy>Terri Campbell</cp:lastModifiedBy>
  <cp:revision>170</cp:revision>
  <cp:lastPrinted>2022-03-09T21:01:50Z</cp:lastPrinted>
  <dcterms:created xsi:type="dcterms:W3CDTF">2019-09-24T14:10:26Z</dcterms:created>
  <dcterms:modified xsi:type="dcterms:W3CDTF">2022-11-04T20:15:48Z</dcterms:modified>
</cp:coreProperties>
</file>